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Default Extension="png" ContentType="image/png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49338" y="9252407"/>
            <a:ext cx="194055" cy="18745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Relationship Id="rId4" Type="http://schemas.openxmlformats.org/officeDocument/2006/relationships/image" Target="../media/image2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Relationship Id="rId3" Type="http://schemas.openxmlformats.org/officeDocument/2006/relationships/image" Target="../media/image25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Relationship Id="rId4" Type="http://schemas.openxmlformats.org/officeDocument/2006/relationships/image" Target="../media/image30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Relationship Id="rId4" Type="http://schemas.openxmlformats.org/officeDocument/2006/relationships/image" Target="../media/image33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Relationship Id="rId4" Type="http://schemas.openxmlformats.org/officeDocument/2006/relationships/image" Target="../media/image36.jpg"/><Relationship Id="rId5" Type="http://schemas.openxmlformats.org/officeDocument/2006/relationships/image" Target="../media/image37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Relationship Id="rId4" Type="http://schemas.openxmlformats.org/officeDocument/2006/relationships/image" Target="../media/image4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42468"/>
            <a:ext cx="6886575" cy="26447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122170">
              <a:lnSpc>
                <a:spcPct val="100000"/>
              </a:lnSpc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Lecture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2: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od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nd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ap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li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io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9"/>
              </a:spcBef>
            </a:pPr>
            <a:endParaRPr sz="950"/>
          </a:p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lea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d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5" i="1">
                <a:latin typeface="Times New Roman"/>
                <a:cs typeface="Times New Roman"/>
              </a:rPr>
              <a:t>p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on.</a:t>
            </a:r>
            <a:endParaRPr sz="1400">
              <a:latin typeface="Times New Roman"/>
              <a:cs typeface="Times New Roman"/>
            </a:endParaRPr>
          </a:p>
          <a:p>
            <a:pPr algn="just" marL="239395" marR="12700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har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cs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o,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odels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hree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4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2.1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ode O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at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on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38"/>
              </a:spcBef>
            </a:pPr>
            <a:endParaRPr sz="750"/>
          </a:p>
          <a:p>
            <a:pPr algn="just" marL="239395" marR="12700" indent="-227329">
              <a:lnSpc>
                <a:spcPct val="1102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-t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inal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ice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ed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0">
                <a:latin typeface="Times New Roman"/>
                <a:cs typeface="Times New Roman"/>
              </a:rPr>
              <a:t> se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0" i="1">
                <a:latin typeface="Times New Roman"/>
                <a:cs typeface="Times New Roman"/>
              </a:rPr>
              <a:t>n </a:t>
            </a:r>
            <a:r>
              <a:rPr dirty="0" smtClean="0" sz="1400" spc="-120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on.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ost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ry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de,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5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 pu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de.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such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de,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 of a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b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atic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bol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3536315"/>
            <a:ext cx="154876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2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1: 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diode.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4489993"/>
            <a:ext cx="6886575" cy="2593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2700" indent="-227329">
              <a:lnSpc>
                <a:spcPct val="1104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nly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35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there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ally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ity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carr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5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endParaRPr sz="1400">
              <a:latin typeface="Times New Roman"/>
              <a:cs typeface="Times New Roman"/>
            </a:endParaRPr>
          </a:p>
          <a:p>
            <a:pPr algn="just" marL="239395" marR="14604" indent="-227329">
              <a:lnSpc>
                <a:spcPts val="1850"/>
              </a:lnSpc>
              <a:spcBef>
                <a:spcPts val="8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ward </a:t>
            </a:r>
            <a:r>
              <a:rPr dirty="0" smtClean="0" sz="1400" spc="-17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B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s: </a:t>
            </a:r>
            <a:r>
              <a:rPr dirty="0" smtClean="0" sz="1400" spc="-15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pe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its </a:t>
            </a:r>
            <a:r>
              <a:rPr dirty="0" smtClean="0" sz="1400" spc="-160" b="1">
                <a:latin typeface="Times New Roman"/>
                <a:cs typeface="Times New Roman"/>
              </a:rPr>
              <a:t> 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aj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15" b="1">
                <a:latin typeface="Times New Roman"/>
                <a:cs typeface="Times New Roman"/>
              </a:rPr>
              <a:t>y</a:t>
            </a:r>
            <a:r>
              <a:rPr dirty="0" smtClean="0" sz="1400" spc="-15" b="1">
                <a:latin typeface="Times New Roman"/>
                <a:cs typeface="Times New Roman"/>
              </a:rPr>
              <a:t>-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er </a:t>
            </a:r>
            <a:r>
              <a:rPr dirty="0" smtClean="0" sz="1400" spc="-16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cur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ent, </a:t>
            </a:r>
            <a:r>
              <a:rPr dirty="0" smtClean="0" sz="1400" spc="-16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lvl="1" marL="469900" indent="-229235">
              <a:lnSpc>
                <a:spcPct val="100000"/>
              </a:lnSpc>
              <a:spcBef>
                <a:spcPts val="110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Bi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82">
                <a:latin typeface="Cambria Math"/>
                <a:cs typeface="Cambria Math"/>
              </a:rPr>
              <a:t>IA</a:t>
            </a:r>
            <a:r>
              <a:rPr dirty="0" smtClean="0" baseline="-16666" sz="1500" spc="172">
                <a:latin typeface="Cambria Math"/>
                <a:cs typeface="Cambria Math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 (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);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 (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25">
                <a:latin typeface="Times New Roman"/>
                <a:cs typeface="Times New Roman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lvl="1" marL="469900" indent="-229235">
              <a:lnSpc>
                <a:spcPct val="100000"/>
              </a:lnSpc>
              <a:spcBef>
                <a:spcPts val="215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82">
                <a:latin typeface="Cambria Math"/>
                <a:cs typeface="Cambria Math"/>
              </a:rPr>
              <a:t>IAS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arr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lvl="1">
              <a:lnSpc>
                <a:spcPts val="750"/>
              </a:lnSpc>
              <a:spcBef>
                <a:spcPts val="30"/>
              </a:spcBef>
              <a:buFont typeface="Wingdings"/>
              <a:buChar char=""/>
            </a:pPr>
            <a:endParaRPr sz="750"/>
          </a:p>
          <a:p>
            <a:pPr lvl="1" marL="469900" indent="-229235">
              <a:lnSpc>
                <a:spcPct val="100000"/>
              </a:lnSpc>
              <a:buFont typeface="Wingdings"/>
              <a:buChar char=""/>
              <a:tabLst>
                <a:tab pos="4699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Barr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9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):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.7 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lvl="1">
              <a:lnSpc>
                <a:spcPts val="700"/>
              </a:lnSpc>
              <a:spcBef>
                <a:spcPts val="43"/>
              </a:spcBef>
              <a:buFont typeface="Wingdings"/>
              <a:buChar char=""/>
            </a:pPr>
            <a:endParaRPr sz="700"/>
          </a:p>
          <a:p>
            <a:pPr lvl="1" marL="469900" indent="-229235">
              <a:lnSpc>
                <a:spcPct val="100000"/>
              </a:lnSpc>
              <a:buFont typeface="Wingdings"/>
              <a:buChar char=""/>
              <a:tabLst>
                <a:tab pos="4699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Ma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carrie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2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lvl="1">
              <a:lnSpc>
                <a:spcPts val="700"/>
              </a:lnSpc>
              <a:spcBef>
                <a:spcPts val="20"/>
              </a:spcBef>
              <a:buFont typeface="Wingdings"/>
              <a:buChar char=""/>
            </a:pPr>
            <a:endParaRPr sz="700"/>
          </a:p>
          <a:p>
            <a:pPr lvl="1" marL="469900" indent="-229235">
              <a:lnSpc>
                <a:spcPct val="100000"/>
              </a:lnSpc>
              <a:buFont typeface="Wingdings"/>
              <a:buChar char=""/>
              <a:tabLst>
                <a:tab pos="4699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d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nar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2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7572502"/>
            <a:ext cx="305816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2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2:A dio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ted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orw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rd bi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8598611"/>
            <a:ext cx="6885305" cy="4819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marR="12700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5" b="1">
                <a:latin typeface="Times New Roman"/>
                <a:cs typeface="Times New Roman"/>
              </a:rPr>
              <a:t>v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se </a:t>
            </a:r>
            <a:r>
              <a:rPr dirty="0" smtClean="0" sz="1400" spc="-125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B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: </a:t>
            </a:r>
            <a:r>
              <a:rPr dirty="0" smtClean="0" sz="1400" spc="-14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pr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v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nts </a:t>
            </a:r>
            <a:r>
              <a:rPr dirty="0" smtClean="0" sz="1400" spc="-125" b="1">
                <a:latin typeface="Times New Roman"/>
                <a:cs typeface="Times New Roman"/>
              </a:rPr>
              <a:t> 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aj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ri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15" b="1">
                <a:latin typeface="Times New Roman"/>
                <a:cs typeface="Times New Roman"/>
              </a:rPr>
              <a:t>y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ar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ier </a:t>
            </a:r>
            <a:r>
              <a:rPr dirty="0" smtClean="0" sz="1400" spc="-14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current, </a:t>
            </a:r>
            <a:r>
              <a:rPr dirty="0" smtClean="0" sz="1400" spc="-13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15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3.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27504" y="3179064"/>
            <a:ext cx="4660392" cy="1260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155947" y="6659880"/>
            <a:ext cx="2471928" cy="1799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40943"/>
            <a:ext cx="4102735" cy="4603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Bri</a:t>
            </a:r>
            <a:r>
              <a:rPr dirty="0" smtClean="0" sz="1400" spc="-15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ge 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u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5" b="1">
                <a:latin typeface="Times New Roman"/>
                <a:cs typeface="Times New Roman"/>
              </a:rPr>
              <a:t>W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ve </a:t>
            </a: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ect</a:t>
            </a:r>
            <a:r>
              <a:rPr dirty="0" smtClean="0" sz="1400" spc="5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ier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Figure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lvl="1" marL="465455" indent="-226060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46545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v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ou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41777" y="1075181"/>
            <a:ext cx="564515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65">
                <a:latin typeface="Cambria Math"/>
                <a:cs typeface="Cambria Math"/>
              </a:rPr>
              <a:t>A</a:t>
            </a:r>
            <a:r>
              <a:rPr dirty="0" smtClean="0" sz="1000" spc="60">
                <a:latin typeface="Cambria Math"/>
                <a:cs typeface="Cambria Math"/>
              </a:rPr>
              <a:t>V</a:t>
            </a:r>
            <a:r>
              <a:rPr dirty="0" smtClean="0" sz="1000" spc="65">
                <a:latin typeface="Cambria Math"/>
                <a:cs typeface="Cambria Math"/>
              </a:rPr>
              <a:t>G</a:t>
            </a:r>
            <a:r>
              <a:rPr dirty="0" smtClean="0" sz="1000" spc="65">
                <a:latin typeface="Cambria Math"/>
                <a:cs typeface="Cambria Math"/>
              </a:rPr>
              <a:t> </a:t>
            </a:r>
            <a:r>
              <a:rPr dirty="0" smtClean="0" sz="1000" spc="1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30423" y="931926"/>
            <a:ext cx="617855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2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15">
                <a:latin typeface="Cambria Math"/>
                <a:cs typeface="Cambria Math"/>
              </a:rPr>
              <a:t>�</a:t>
            </a:r>
            <a:r>
              <a:rPr dirty="0" smtClean="0" sz="1000" spc="-15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2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)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75786" y="1157478"/>
            <a:ext cx="13144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𝜋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43123" y="1166113"/>
            <a:ext cx="600455" cy="0"/>
          </a:xfrm>
          <a:custGeom>
            <a:avLst/>
            <a:gdLst/>
            <a:ahLst/>
            <a:cxnLst/>
            <a:rect l="l" t="t" r="r" b="b"/>
            <a:pathLst>
              <a:path w="600455" h="0">
                <a:moveTo>
                  <a:pt x="0" y="0"/>
                </a:moveTo>
                <a:lnTo>
                  <a:pt x="600455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622672" y="1038606"/>
            <a:ext cx="106807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Equa</a:t>
            </a:r>
            <a:r>
              <a:rPr dirty="0" smtClean="0" sz="1400" spc="-10">
                <a:latin typeface="Cambria Math"/>
                <a:cs typeface="Cambria Math"/>
              </a:rPr>
              <a:t>t</a:t>
            </a:r>
            <a:r>
              <a:rPr dirty="0" smtClean="0" sz="1400" spc="0">
                <a:latin typeface="Cambria Math"/>
                <a:cs typeface="Cambria Math"/>
              </a:rPr>
              <a:t>ion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6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1576" y="1352550"/>
            <a:ext cx="3394075" cy="9906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8125" indent="-226060">
              <a:lnSpc>
                <a:spcPct val="100000"/>
              </a:lnSpc>
              <a:buFont typeface="Wingdings"/>
              <a:buChar char=""/>
              <a:tabLst>
                <a:tab pos="23812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ak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marL="1608455">
              <a:lnSpc>
                <a:spcPct val="100000"/>
              </a:lnSpc>
              <a:spcBef>
                <a:spcPts val="490"/>
              </a:spcBef>
            </a:pP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15">
                <a:latin typeface="Cambria Math"/>
                <a:cs typeface="Cambria Math"/>
              </a:rPr>
              <a:t>�</a:t>
            </a:r>
            <a:r>
              <a:rPr dirty="0" smtClean="0" sz="1000" spc="0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2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)</a:t>
            </a:r>
            <a:r>
              <a:rPr dirty="0" smtClean="0" sz="1000" spc="-5">
                <a:latin typeface="Cambria Math"/>
                <a:cs typeface="Cambria Math"/>
              </a:rPr>
              <a:t> </a:t>
            </a:r>
            <a:r>
              <a:rPr dirty="0" smtClean="0" sz="1000" spc="1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15">
                <a:latin typeface="Cambria Math"/>
                <a:cs typeface="Cambria Math"/>
              </a:rPr>
              <a:t>�</a:t>
            </a:r>
            <a:r>
              <a:rPr dirty="0" smtClean="0" sz="1000" spc="-15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3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)</a:t>
            </a:r>
            <a:r>
              <a:rPr dirty="0" smtClean="0" sz="1000" spc="-5">
                <a:latin typeface="Cambria Math"/>
                <a:cs typeface="Cambria Math"/>
              </a:rPr>
              <a:t> </a:t>
            </a:r>
            <a:r>
              <a:rPr dirty="0" smtClean="0" sz="1000" spc="-7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−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1.4V</a:t>
            </a:r>
            <a:endParaRPr baseline="11904" sz="2100">
              <a:latin typeface="Cambria Math"/>
              <a:cs typeface="Cambria Math"/>
            </a:endParaRPr>
          </a:p>
          <a:p>
            <a:pPr marL="238125" indent="-226060">
              <a:lnSpc>
                <a:spcPct val="100000"/>
              </a:lnSpc>
              <a:spcBef>
                <a:spcPts val="85"/>
              </a:spcBef>
              <a:buFont typeface="Wingdings"/>
              <a:buChar char=""/>
              <a:tabLst>
                <a:tab pos="23812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marL="1783714">
              <a:lnSpc>
                <a:spcPct val="100000"/>
              </a:lnSpc>
              <a:spcBef>
                <a:spcPts val="204"/>
              </a:spcBef>
            </a:pPr>
            <a:r>
              <a:rPr dirty="0" smtClean="0" sz="1400" spc="-10">
                <a:latin typeface="Cambria Math"/>
                <a:cs typeface="Cambria Math"/>
              </a:rPr>
              <a:t>P</a:t>
            </a:r>
            <a:r>
              <a:rPr dirty="0" smtClean="0" sz="1400" spc="0">
                <a:latin typeface="Cambria Math"/>
                <a:cs typeface="Cambria Math"/>
              </a:rPr>
              <a:t>IV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0.7V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245" y="1591818"/>
            <a:ext cx="106616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</a:t>
            </a:r>
            <a:r>
              <a:rPr dirty="0" smtClean="0" sz="1400" spc="-10">
                <a:latin typeface="Cambria Math"/>
                <a:cs typeface="Cambria Math"/>
              </a:rPr>
              <a:t>u</a:t>
            </a:r>
            <a:r>
              <a:rPr dirty="0" smtClean="0" sz="1400" spc="0">
                <a:latin typeface="Cambria Math"/>
                <a:cs typeface="Cambria Math"/>
              </a:rPr>
              <a:t>at</a:t>
            </a:r>
            <a:r>
              <a:rPr dirty="0" smtClean="0" sz="1400" spc="-10">
                <a:latin typeface="Cambria Math"/>
                <a:cs typeface="Cambria Math"/>
              </a:rPr>
              <a:t>i</a:t>
            </a:r>
            <a:r>
              <a:rPr dirty="0" smtClean="0" sz="1400" spc="0">
                <a:latin typeface="Cambria Math"/>
                <a:cs typeface="Cambria Math"/>
              </a:rPr>
              <a:t>on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2–</a:t>
            </a:r>
            <a:r>
              <a:rPr dirty="0" smtClean="0" sz="1400" spc="-10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9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84572" y="2091690"/>
            <a:ext cx="116586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</a:t>
            </a:r>
            <a:r>
              <a:rPr dirty="0" smtClean="0" sz="1400" spc="-10">
                <a:latin typeface="Cambria Math"/>
                <a:cs typeface="Cambria Math"/>
              </a:rPr>
              <a:t>u</a:t>
            </a:r>
            <a:r>
              <a:rPr dirty="0" smtClean="0" sz="1400" spc="0">
                <a:latin typeface="Cambria Math"/>
                <a:cs typeface="Cambria Math"/>
              </a:rPr>
              <a:t>at</a:t>
            </a:r>
            <a:r>
              <a:rPr dirty="0" smtClean="0" sz="1400" spc="-10">
                <a:latin typeface="Cambria Math"/>
                <a:cs typeface="Cambria Math"/>
              </a:rPr>
              <a:t>i</a:t>
            </a:r>
            <a:r>
              <a:rPr dirty="0" smtClean="0" sz="1400" spc="0">
                <a:latin typeface="Cambria Math"/>
                <a:cs typeface="Cambria Math"/>
              </a:rPr>
              <a:t>on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Cambria Math"/>
                <a:cs typeface="Cambria Math"/>
              </a:rPr>
              <a:t>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5591" y="2404872"/>
            <a:ext cx="6804659" cy="5362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347216" y="7915656"/>
            <a:ext cx="4939284" cy="1043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465577" y="8954719"/>
            <a:ext cx="283908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2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16: O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 of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bri</a:t>
            </a:r>
            <a:r>
              <a:rPr dirty="0" smtClean="0" sz="1200" spc="5">
                <a:latin typeface="Times New Roman"/>
                <a:cs typeface="Times New Roman"/>
              </a:rPr>
              <a:t>d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tifier.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62038" y="9252407"/>
            <a:ext cx="168910" cy="1879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7047" y="3293364"/>
            <a:ext cx="5181600" cy="2016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17903" y="6434328"/>
            <a:ext cx="5913120" cy="2052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440943"/>
            <a:ext cx="6408420" cy="14084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 2-</a:t>
            </a:r>
            <a:r>
              <a:rPr dirty="0" smtClean="0" sz="1400" spc="5" b="1">
                <a:latin typeface="Times New Roman"/>
                <a:cs typeface="Times New Roman"/>
              </a:rPr>
              <a:t>5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2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 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2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7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16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2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17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27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74747" y="2013966"/>
            <a:ext cx="565785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65">
                <a:latin typeface="Cambria Math"/>
                <a:cs typeface="Cambria Math"/>
              </a:rPr>
              <a:t>A</a:t>
            </a:r>
            <a:r>
              <a:rPr dirty="0" smtClean="0" sz="1000" spc="70">
                <a:latin typeface="Cambria Math"/>
                <a:cs typeface="Cambria Math"/>
              </a:rPr>
              <a:t>V</a:t>
            </a:r>
            <a:r>
              <a:rPr dirty="0" smtClean="0" sz="1000" spc="65">
                <a:latin typeface="Cambria Math"/>
                <a:cs typeface="Cambria Math"/>
              </a:rPr>
              <a:t>G</a:t>
            </a:r>
            <a:r>
              <a:rPr dirty="0" smtClean="0" sz="1000" spc="65">
                <a:latin typeface="Cambria Math"/>
                <a:cs typeface="Cambria Math"/>
              </a:rPr>
              <a:t> </a:t>
            </a:r>
            <a:r>
              <a:rPr dirty="0" smtClean="0" sz="1000" spc="1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63010" y="1841754"/>
            <a:ext cx="29337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2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75710" y="2104898"/>
            <a:ext cx="278891" cy="0"/>
          </a:xfrm>
          <a:custGeom>
            <a:avLst/>
            <a:gdLst/>
            <a:ahLst/>
            <a:cxnLst/>
            <a:rect l="l" t="t" r="r" b="b"/>
            <a:pathLst>
              <a:path w="278891" h="0">
                <a:moveTo>
                  <a:pt x="0" y="0"/>
                </a:moveTo>
                <a:lnTo>
                  <a:pt x="278891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346830" y="2096261"/>
            <a:ext cx="79756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𝜋𝜋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86251" y="2104898"/>
            <a:ext cx="589788" cy="0"/>
          </a:xfrm>
          <a:custGeom>
            <a:avLst/>
            <a:gdLst/>
            <a:ahLst/>
            <a:cxnLst/>
            <a:rect l="l" t="t" r="r" b="b"/>
            <a:pathLst>
              <a:path w="589788" h="0">
                <a:moveTo>
                  <a:pt x="0" y="0"/>
                </a:moveTo>
                <a:lnTo>
                  <a:pt x="589788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592195" y="1977390"/>
            <a:ext cx="150812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832485" algn="l"/>
              </a:tabLst>
            </a:pPr>
            <a:r>
              <a:rPr dirty="0" smtClean="0" sz="1400">
                <a:latin typeface="Cambria Math"/>
                <a:cs typeface="Cambria Math"/>
              </a:rPr>
              <a:t>=	</a:t>
            </a: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9.55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73551" y="1841754"/>
            <a:ext cx="61658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2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4500" y="2292857"/>
            <a:ext cx="6885940" cy="10414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5387975">
              <a:lnSpc>
                <a:spcPct val="100000"/>
              </a:lnSpc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A</a:t>
            </a:r>
            <a:r>
              <a:rPr dirty="0" smtClean="0" baseline="-16666" sz="1500" spc="89">
                <a:latin typeface="Cambria Math"/>
                <a:cs typeface="Cambria Math"/>
              </a:rPr>
              <a:t>V</a:t>
            </a:r>
            <a:r>
              <a:rPr dirty="0" smtClean="0" baseline="-16666" sz="1500" spc="97">
                <a:latin typeface="Cambria Math"/>
                <a:cs typeface="Cambria Math"/>
              </a:rPr>
              <a:t>G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63</a:t>
            </a:r>
            <a:r>
              <a:rPr dirty="0" smtClean="0" sz="1400" spc="-2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7%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202">
                <a:latin typeface="Cambria Math"/>
                <a:cs typeface="Cambria Math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2"/>
              </a:spcBef>
            </a:pPr>
            <a:endParaRPr sz="800"/>
          </a:p>
          <a:p>
            <a:pPr algn="just" marL="12700" marR="12700">
              <a:lnSpc>
                <a:spcPct val="1115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-40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2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5" b="1">
                <a:latin typeface="Times New Roman"/>
                <a:cs typeface="Times New Roman"/>
              </a:rPr>
              <a:t>6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4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(a)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Show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dary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acr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15">
                <a:latin typeface="Cambria Math"/>
                <a:cs typeface="Cambria Math"/>
              </a:rPr>
              <a:t>𝐿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peak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7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b)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PIV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?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4500" y="4017898"/>
            <a:ext cx="89154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2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4500" y="5297296"/>
            <a:ext cx="6884670" cy="12007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874394">
              <a:lnSpc>
                <a:spcPct val="1000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a)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er t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= 0.</a:t>
            </a:r>
            <a:r>
              <a:rPr dirty="0" smtClean="0" sz="1400" spc="5" i="1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dary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voltage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 marL="1905635">
              <a:lnSpc>
                <a:spcPct val="100000"/>
              </a:lnSpc>
              <a:spcBef>
                <a:spcPts val="5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𝑛</a:t>
            </a:r>
            <a:r>
              <a:rPr dirty="0" smtClean="0" sz="1600" spc="-20">
                <a:latin typeface="Cambria Math"/>
                <a:cs typeface="Cambria Math"/>
              </a:rPr>
              <a:t>𝑉</a:t>
            </a:r>
            <a:r>
              <a:rPr dirty="0" smtClean="0" baseline="-14492" sz="1725" spc="-30">
                <a:latin typeface="Cambria Math"/>
                <a:cs typeface="Cambria Math"/>
              </a:rPr>
              <a:t>𝑃(𝑝𝑟𝑖) </a:t>
            </a:r>
            <a:r>
              <a:rPr dirty="0" smtClean="0" baseline="-14492" sz="1725" spc="-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0.5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100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 algn="just" marL="12700" marR="12700">
              <a:lnSpc>
                <a:spcPct val="110400"/>
              </a:lnSpc>
              <a:spcBef>
                <a:spcPts val="19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lf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dary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nd.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25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2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7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19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4500" y="7181977"/>
            <a:ext cx="89154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2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4500" y="8478266"/>
            <a:ext cx="5431790" cy="5943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PIV ra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19"/>
              </a:spcBef>
            </a:pPr>
            <a:endParaRPr sz="1000"/>
          </a:p>
          <a:p>
            <a:pPr marL="1468120">
              <a:lnSpc>
                <a:spcPct val="100000"/>
              </a:lnSpc>
            </a:pPr>
            <a:r>
              <a:rPr dirty="0" smtClean="0" sz="1400" spc="-10">
                <a:latin typeface="Cambria Math"/>
                <a:cs typeface="Cambria Math"/>
              </a:rPr>
              <a:t>P</a:t>
            </a:r>
            <a:r>
              <a:rPr dirty="0" smtClean="0" sz="1400" spc="0">
                <a:latin typeface="Cambria Math"/>
                <a:cs typeface="Cambria Math"/>
              </a:rPr>
              <a:t>IV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0.7V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Cambria Math"/>
                <a:cs typeface="Cambria Math"/>
              </a:rPr>
              <a:t>4.3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-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49.3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743455" y="758951"/>
            <a:ext cx="4346448" cy="10805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6944" y="1110996"/>
            <a:ext cx="5954267" cy="2087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19394"/>
            <a:ext cx="6886575" cy="7169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01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 </a:t>
            </a:r>
            <a:r>
              <a:rPr dirty="0" smtClean="0" sz="1400" spc="-114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2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5" b="1">
                <a:latin typeface="Times New Roman"/>
                <a:cs typeface="Times New Roman"/>
              </a:rPr>
              <a:t>7</a:t>
            </a:r>
            <a:r>
              <a:rPr dirty="0" smtClean="0" sz="1400" spc="0" b="1">
                <a:latin typeface="Times New Roman"/>
                <a:cs typeface="Times New Roman"/>
              </a:rPr>
              <a:t>: </a:t>
            </a:r>
            <a:r>
              <a:rPr dirty="0" smtClean="0" sz="1400" spc="-114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60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ing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odel,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PIV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?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sp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secon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for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ard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1876297"/>
            <a:ext cx="89154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2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3274694"/>
            <a:ext cx="6886575" cy="49110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eak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(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s)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 algn="ctr" marL="635">
              <a:lnSpc>
                <a:spcPct val="100000"/>
              </a:lnSpc>
              <a:spcBef>
                <a:spcPts val="204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1.414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20">
                <a:latin typeface="Cambria Math"/>
                <a:cs typeface="Cambria Math"/>
              </a:rPr>
              <a:t>V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1.414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 algn="ctr" marR="0">
              <a:lnSpc>
                <a:spcPct val="100000"/>
              </a:lnSpc>
              <a:spcBef>
                <a:spcPts val="395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1.4V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17V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1.4V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15.6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PIV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ode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 algn="ctr" marL="635">
              <a:lnSpc>
                <a:spcPct val="100000"/>
              </a:lnSpc>
              <a:spcBef>
                <a:spcPts val="200"/>
              </a:spcBef>
            </a:pPr>
            <a:r>
              <a:rPr dirty="0" smtClean="0" sz="1400" spc="-10">
                <a:latin typeface="Cambria Math"/>
                <a:cs typeface="Cambria Math"/>
              </a:rPr>
              <a:t>P</a:t>
            </a:r>
            <a:r>
              <a:rPr dirty="0" smtClean="0" sz="1400" spc="0">
                <a:latin typeface="Cambria Math"/>
                <a:cs typeface="Cambria Math"/>
              </a:rPr>
              <a:t>IV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0.7V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15.6V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0.7V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16.3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1100"/>
              </a:lnSpc>
              <a:spcBef>
                <a:spcPts val="75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2.6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w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r Su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y</a:t>
            </a:r>
            <a:r>
              <a:rPr dirty="0" smtClean="0" sz="1400" spc="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F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lte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and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g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la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30"/>
              </a:spcBef>
            </a:pPr>
            <a:endParaRPr sz="750"/>
          </a:p>
          <a:p>
            <a:pPr marL="239395" marR="12700" indent="-227329">
              <a:lnSpc>
                <a:spcPct val="1107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filter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ide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lly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eli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flu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hal</a:t>
            </a:r>
            <a:r>
              <a:rPr dirty="0" smtClean="0" sz="1400" spc="7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or f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re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-l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c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ge.</a:t>
            </a:r>
            <a:endParaRPr sz="1400">
              <a:latin typeface="Times New Roman"/>
              <a:cs typeface="Times New Roman"/>
            </a:endParaRPr>
          </a:p>
          <a:p>
            <a:pPr marL="239395" marR="19685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nec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ary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nic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and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8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rs.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ally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ted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marR="15875" indent="-227329">
              <a:lnSpc>
                <a:spcPct val="110000"/>
              </a:lnSpc>
              <a:buFont typeface="Wingdings"/>
              <a:buChar char=""/>
              <a:tabLst>
                <a:tab pos="283845" algn="l"/>
              </a:tabLst>
            </a:pPr>
            <a:r>
              <a:rPr dirty="0" smtClean="0" sz="1400">
                <a:latin typeface="Times New Roman"/>
                <a:cs typeface="Times New Roman"/>
              </a:rPr>
              <a:t>A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c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marR="20955" indent="-227329">
              <a:lnSpc>
                <a:spcPct val="102899"/>
              </a:lnSpc>
              <a:spcBef>
                <a:spcPts val="12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dc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xi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ately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rec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endParaRPr sz="1400">
              <a:latin typeface="Times New Roman"/>
              <a:cs typeface="Times New Roman"/>
            </a:endParaRPr>
          </a:p>
          <a:p>
            <a:pPr marL="239395" marR="13335" indent="-227329">
              <a:lnSpc>
                <a:spcPts val="1739"/>
              </a:lnSpc>
              <a:spcBef>
                <a:spcPts val="6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Ri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 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6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21.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ts val="167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aller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 vo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b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ter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ter 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6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0" b="1">
                <a:latin typeface="Times New Roman"/>
                <a:cs typeface="Times New Roman"/>
              </a:rPr>
              <a:t>rip</a:t>
            </a:r>
            <a:r>
              <a:rPr dirty="0" smtClean="0" sz="1400" spc="-15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 </a:t>
            </a:r>
            <a:r>
              <a:rPr dirty="0" smtClean="0" sz="1400" spc="-15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ac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or </a:t>
            </a:r>
            <a:r>
              <a:rPr dirty="0" smtClean="0" sz="1400" spc="-10" b="1">
                <a:latin typeface="Times New Roman"/>
                <a:cs typeface="Times New Roman"/>
              </a:rPr>
              <a:t>(</a:t>
            </a:r>
            <a:r>
              <a:rPr dirty="0" smtClean="0" sz="1400" spc="5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)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effec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ter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37205" y="8306054"/>
            <a:ext cx="29654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𝑟=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57626" y="8199373"/>
            <a:ext cx="457834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25">
                <a:latin typeface="Cambria Math"/>
                <a:cs typeface="Cambria Math"/>
              </a:rPr>
              <a:t>�</a:t>
            </a:r>
            <a:r>
              <a:rPr dirty="0" smtClean="0" sz="1000" spc="0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15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)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42970" y="8461502"/>
            <a:ext cx="278765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-20">
                <a:latin typeface="Cambria Math"/>
                <a:cs typeface="Cambria Math"/>
              </a:rPr>
              <a:t>��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70326" y="8433561"/>
            <a:ext cx="438912" cy="0"/>
          </a:xfrm>
          <a:custGeom>
            <a:avLst/>
            <a:gdLst/>
            <a:ahLst/>
            <a:cxnLst/>
            <a:rect l="l" t="t" r="r" b="b"/>
            <a:pathLst>
              <a:path w="438912" h="0">
                <a:moveTo>
                  <a:pt x="0" y="0"/>
                </a:moveTo>
                <a:lnTo>
                  <a:pt x="438912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032630" y="8306054"/>
            <a:ext cx="116586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</a:t>
            </a:r>
            <a:r>
              <a:rPr dirty="0" smtClean="0" sz="1400" spc="-10">
                <a:latin typeface="Cambria Math"/>
                <a:cs typeface="Cambria Math"/>
              </a:rPr>
              <a:t>u</a:t>
            </a:r>
            <a:r>
              <a:rPr dirty="0" smtClean="0" sz="1400" spc="0">
                <a:latin typeface="Cambria Math"/>
                <a:cs typeface="Cambria Math"/>
              </a:rPr>
              <a:t>at</a:t>
            </a:r>
            <a:r>
              <a:rPr dirty="0" smtClean="0" sz="1400" spc="-10">
                <a:latin typeface="Cambria Math"/>
                <a:cs typeface="Cambria Math"/>
              </a:rPr>
              <a:t>i</a:t>
            </a:r>
            <a:r>
              <a:rPr dirty="0" smtClean="0" sz="1400" spc="0">
                <a:latin typeface="Cambria Math"/>
                <a:cs typeface="Cambria Math"/>
              </a:rPr>
              <a:t>on 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Cambria Math"/>
                <a:cs typeface="Cambria Math"/>
              </a:rPr>
              <a:t>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11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1576" y="8618453"/>
            <a:ext cx="6656705" cy="5270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207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3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22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dc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e)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lue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0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30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5127" y="320040"/>
            <a:ext cx="4989576" cy="2735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025652" y="3473196"/>
            <a:ext cx="5721096" cy="1078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9072" y="3017408"/>
            <a:ext cx="6876415" cy="387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80795" marR="12700" indent="-1268730">
              <a:lnSpc>
                <a:spcPct val="102699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2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21: Compa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on of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ripple volt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for 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lf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f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l</a:t>
            </a:r>
            <a:r>
              <a:rPr dirty="0" smtClean="0" sz="1200" spc="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ve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tifi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volt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with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filter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itor 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load 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riv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f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om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s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sinusoidal input volt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4472051"/>
            <a:ext cx="6886575" cy="12338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780539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2</a:t>
            </a:r>
            <a:r>
              <a:rPr dirty="0" smtClean="0" sz="1200" spc="0">
                <a:latin typeface="Times New Roman"/>
                <a:cs typeface="Times New Roman"/>
              </a:rPr>
              <a:t>–</a:t>
            </a:r>
            <a:r>
              <a:rPr dirty="0" smtClean="0" sz="1200" spc="0">
                <a:latin typeface="Times New Roman"/>
                <a:cs typeface="Times New Roman"/>
              </a:rPr>
              <a:t>22: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270">
                <a:latin typeface="Cambria Math"/>
                <a:cs typeface="Cambria Math"/>
              </a:rPr>
              <a:t>�</a:t>
            </a:r>
            <a:r>
              <a:rPr dirty="0" smtClean="0" baseline="-16339" sz="1275" spc="0">
                <a:latin typeface="Cambria Math"/>
                <a:cs typeface="Cambria Math"/>
              </a:rPr>
              <a:t>� </a:t>
            </a:r>
            <a:r>
              <a:rPr dirty="0" smtClean="0" baseline="-16339" sz="1275" spc="-15">
                <a:latin typeface="Cambria Math"/>
                <a:cs typeface="Cambria Math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-150">
                <a:latin typeface="Cambria Math"/>
                <a:cs typeface="Cambria Math"/>
              </a:rPr>
              <a:t>�</a:t>
            </a:r>
            <a:r>
              <a:rPr dirty="0" smtClean="0" baseline="-16339" sz="1275" spc="0">
                <a:latin typeface="Cambria Math"/>
                <a:cs typeface="Cambria Math"/>
              </a:rPr>
              <a:t>�� </a:t>
            </a:r>
            <a:r>
              <a:rPr dirty="0" smtClean="0" baseline="-16339" sz="1275" spc="-7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rmine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ipple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tor.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6"/>
              </a:spcBef>
            </a:pPr>
            <a:endParaRPr sz="600"/>
          </a:p>
          <a:p>
            <a:pPr algn="just" marL="239395" marR="12700" indent="-227329">
              <a:lnSpc>
                <a:spcPct val="1127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For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rec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fier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ter,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2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-p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 ri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ge,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dc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ter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ge,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7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15">
                <a:latin typeface="Cambria Math"/>
                <a:cs typeface="Cambria Math"/>
              </a:rPr>
              <a:t>𝐿</a:t>
            </a:r>
            <a:r>
              <a:rPr dirty="0" smtClean="0" sz="1400" spc="-10">
                <a:latin typeface="Times New Roman"/>
                <a:cs typeface="Times New Roman"/>
              </a:rPr>
              <a:t>or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ecre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c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10307" y="5997828"/>
            <a:ext cx="446531" cy="0"/>
          </a:xfrm>
          <a:custGeom>
            <a:avLst/>
            <a:gdLst/>
            <a:ahLst/>
            <a:cxnLst/>
            <a:rect l="l" t="t" r="r" b="b"/>
            <a:pathLst>
              <a:path w="446531" h="0">
                <a:moveTo>
                  <a:pt x="0" y="0"/>
                </a:moveTo>
                <a:lnTo>
                  <a:pt x="446531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938273" y="5906896"/>
            <a:ext cx="1884680" cy="3067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30">
                <a:latin typeface="Cambria Math"/>
                <a:cs typeface="Cambria Math"/>
              </a:rPr>
              <a:t>�</a:t>
            </a:r>
            <a:r>
              <a:rPr dirty="0" smtClean="0" sz="1000" spc="-15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15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)</a:t>
            </a:r>
            <a:r>
              <a:rPr dirty="0" smtClean="0" sz="1000" spc="-5">
                <a:latin typeface="Cambria Math"/>
                <a:cs typeface="Cambria Math"/>
              </a:rPr>
              <a:t> </a:t>
            </a:r>
            <a:r>
              <a:rPr dirty="0" smtClean="0" sz="1000" spc="1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≅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172">
                <a:latin typeface="Cambria Math"/>
                <a:cs typeface="Cambria Math"/>
              </a:rPr>
              <a:t>(</a:t>
            </a:r>
            <a:r>
              <a:rPr dirty="0" smtClean="0" baseline="-25793" sz="2100" spc="0">
                <a:latin typeface="Cambria Math"/>
                <a:cs typeface="Cambria Math"/>
              </a:rPr>
              <a:t>𝑓𝑅</a:t>
            </a:r>
            <a:r>
              <a:rPr dirty="0" smtClean="0" baseline="-25793" sz="2100" spc="89">
                <a:latin typeface="Cambria Math"/>
                <a:cs typeface="Cambria Math"/>
              </a:rPr>
              <a:t>�</a:t>
            </a:r>
            <a:r>
              <a:rPr dirty="0" smtClean="0" baseline="11904" sz="2100" spc="165">
                <a:latin typeface="Cambria Math"/>
                <a:cs typeface="Cambria Math"/>
              </a:rPr>
              <a:t>)</a:t>
            </a:r>
            <a:r>
              <a:rPr dirty="0" smtClean="0" baseline="11904" sz="2100" spc="-135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15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���</a:t>
            </a:r>
            <a:r>
              <a:rPr dirty="0" smtClean="0" sz="1000" spc="15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endParaRPr baseline="2777" sz="15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71342" y="5734684"/>
            <a:ext cx="12446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52114" y="6076569"/>
            <a:ext cx="94615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𝐿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30292" y="5870321"/>
            <a:ext cx="116713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Equa</a:t>
            </a:r>
            <a:r>
              <a:rPr dirty="0" smtClean="0" sz="1400" spc="-10">
                <a:latin typeface="Cambria Math"/>
                <a:cs typeface="Cambria Math"/>
              </a:rPr>
              <a:t>t</a:t>
            </a:r>
            <a:r>
              <a:rPr dirty="0" smtClean="0" sz="1400" spc="0">
                <a:latin typeface="Cambria Math"/>
                <a:cs typeface="Cambria Math"/>
              </a:rPr>
              <a:t>i</a:t>
            </a:r>
            <a:r>
              <a:rPr dirty="0" smtClean="0" sz="1400" spc="-15">
                <a:latin typeface="Cambria Math"/>
                <a:cs typeface="Cambria Math"/>
              </a:rPr>
              <a:t>o</a:t>
            </a:r>
            <a:r>
              <a:rPr dirty="0" smtClean="0" sz="1400" spc="0">
                <a:latin typeface="Cambria Math"/>
                <a:cs typeface="Cambria Math"/>
              </a:rPr>
              <a:t>n 2–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12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87091" y="6467221"/>
            <a:ext cx="545592" cy="0"/>
          </a:xfrm>
          <a:custGeom>
            <a:avLst/>
            <a:gdLst/>
            <a:ahLst/>
            <a:cxnLst/>
            <a:rect l="l" t="t" r="r" b="b"/>
            <a:pathLst>
              <a:path w="545592" h="0">
                <a:moveTo>
                  <a:pt x="0" y="0"/>
                </a:moveTo>
                <a:lnTo>
                  <a:pt x="545592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976373" y="6376289"/>
            <a:ext cx="2122170" cy="3067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-2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7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≅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165">
                <a:latin typeface="Cambria Math"/>
                <a:cs typeface="Cambria Math"/>
              </a:rPr>
              <a:t>(</a:t>
            </a:r>
            <a:r>
              <a:rPr dirty="0" smtClean="0" baseline="11904" sz="2100" spc="165">
                <a:latin typeface="Cambria Math"/>
                <a:cs typeface="Cambria Math"/>
              </a:rPr>
              <a:t>1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−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-25793" sz="2100" spc="0">
                <a:latin typeface="Cambria Math"/>
                <a:cs typeface="Cambria Math"/>
              </a:rPr>
              <a:t>2𝑓𝑅</a:t>
            </a:r>
            <a:r>
              <a:rPr dirty="0" smtClean="0" baseline="-25793" sz="2100" spc="89">
                <a:latin typeface="Cambria Math"/>
                <a:cs typeface="Cambria Math"/>
              </a:rPr>
              <a:t>�</a:t>
            </a:r>
            <a:r>
              <a:rPr dirty="0" smtClean="0" baseline="11904" sz="2100" spc="165">
                <a:latin typeface="Cambria Math"/>
                <a:cs typeface="Cambria Math"/>
              </a:rPr>
              <a:t>)</a:t>
            </a:r>
            <a:r>
              <a:rPr dirty="0" smtClean="0" baseline="11904" sz="2100" spc="-135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15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���</a:t>
            </a:r>
            <a:r>
              <a:rPr dirty="0" smtClean="0" sz="1000" spc="15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endParaRPr baseline="2777" sz="15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96895" y="6204077"/>
            <a:ext cx="12446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4500" y="6545960"/>
            <a:ext cx="6880859" cy="8407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1218565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𝐿</a:t>
            </a:r>
            <a:endParaRPr sz="1000">
              <a:latin typeface="Cambria Math"/>
              <a:cs typeface="Cambria Math"/>
            </a:endParaRPr>
          </a:p>
          <a:p>
            <a:pPr marL="239395" indent="-227329">
              <a:lnSpc>
                <a:spcPts val="163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vol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g</a:t>
            </a:r>
            <a:r>
              <a:rPr dirty="0" smtClean="0" sz="1400" spc="0" b="1">
                <a:latin typeface="Times New Roman"/>
                <a:cs typeface="Times New Roman"/>
              </a:rPr>
              <a:t>e reg</a:t>
            </a:r>
            <a:r>
              <a:rPr dirty="0" smtClean="0" sz="1400" spc="-15" b="1">
                <a:latin typeface="Times New Roman"/>
                <a:cs typeface="Times New Roman"/>
              </a:rPr>
              <a:t>u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at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1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fier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ainta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endParaRPr sz="140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  <a:spcBef>
                <a:spcPts val="165"/>
              </a:spcBef>
            </a:pPr>
            <a:r>
              <a:rPr dirty="0" smtClean="0" sz="140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t) d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curr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pera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ver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0" i="1">
                <a:latin typeface="Times New Roman"/>
                <a:cs typeface="Times New Roman"/>
              </a:rPr>
              <a:t>ut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ne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g</a:t>
            </a:r>
            <a:r>
              <a:rPr dirty="0" smtClean="0" sz="1400" spc="0" i="1">
                <a:latin typeface="Times New Roman"/>
                <a:cs typeface="Times New Roman"/>
              </a:rPr>
              <a:t>u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31816" y="6339713"/>
            <a:ext cx="116713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Equa</a:t>
            </a:r>
            <a:r>
              <a:rPr dirty="0" smtClean="0" sz="1400" spc="-10">
                <a:latin typeface="Cambria Math"/>
                <a:cs typeface="Cambria Math"/>
              </a:rPr>
              <a:t>t</a:t>
            </a:r>
            <a:r>
              <a:rPr dirty="0" smtClean="0" sz="1400" spc="0">
                <a:latin typeface="Cambria Math"/>
                <a:cs typeface="Cambria Math"/>
              </a:rPr>
              <a:t>ion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13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42766" y="7691373"/>
            <a:ext cx="356615" cy="0"/>
          </a:xfrm>
          <a:custGeom>
            <a:avLst/>
            <a:gdLst/>
            <a:ahLst/>
            <a:cxnLst/>
            <a:rect l="l" t="t" r="r" b="b"/>
            <a:pathLst>
              <a:path w="356615" h="0">
                <a:moveTo>
                  <a:pt x="0" y="0"/>
                </a:moveTo>
                <a:lnTo>
                  <a:pt x="356615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723389" y="7565390"/>
            <a:ext cx="2562225" cy="3416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𝐋𝐢��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𝐫�𝐠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𝐥𝐚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𝐢��</a:t>
            </a:r>
            <a:r>
              <a:rPr dirty="0" smtClean="0" sz="1400" spc="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110">
                <a:latin typeface="Cambria Math"/>
                <a:cs typeface="Cambria Math"/>
              </a:rPr>
              <a:t>(</a:t>
            </a:r>
            <a:r>
              <a:rPr dirty="0" smtClean="0" sz="1400" spc="135">
                <a:latin typeface="Cambria Math"/>
                <a:cs typeface="Cambria Math"/>
              </a:rPr>
              <a:t> </a:t>
            </a:r>
            <a:r>
              <a:rPr dirty="0" smtClean="0" baseline="-35714" sz="2100" spc="0">
                <a:latin typeface="Cambria Math"/>
                <a:cs typeface="Cambria Math"/>
              </a:rPr>
              <a:t>𝑉</a:t>
            </a:r>
            <a:r>
              <a:rPr dirty="0" smtClean="0" sz="1400" spc="110">
                <a:latin typeface="Cambria Math"/>
                <a:cs typeface="Cambria Math"/>
              </a:rPr>
              <a:t>)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100%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30066" y="7464806"/>
            <a:ext cx="370205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4500" y="7770114"/>
            <a:ext cx="6199505" cy="4445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27305">
              <a:lnSpc>
                <a:spcPct val="100000"/>
              </a:lnSpc>
            </a:pPr>
            <a:r>
              <a:rPr dirty="0" smtClean="0" sz="1000" spc="-20">
                <a:latin typeface="Cambria Math"/>
                <a:cs typeface="Cambria Math"/>
              </a:rPr>
              <a:t>𝐼�</a:t>
            </a:r>
            <a:endParaRPr sz="1000">
              <a:latin typeface="Cambria Math"/>
              <a:cs typeface="Cambria Math"/>
            </a:endParaRPr>
          </a:p>
          <a:p>
            <a:pPr>
              <a:lnSpc>
                <a:spcPts val="500"/>
              </a:lnSpc>
              <a:spcBef>
                <a:spcPts val="23"/>
              </a:spcBef>
            </a:pPr>
            <a:endParaRPr sz="500"/>
          </a:p>
          <a:p>
            <a:pPr algn="ctr"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ver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d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g</a:t>
            </a:r>
            <a:r>
              <a:rPr dirty="0" smtClean="0" sz="1400" spc="0" i="1">
                <a:latin typeface="Times New Roman"/>
                <a:cs typeface="Times New Roman"/>
              </a:rPr>
              <a:t>u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86325" y="7563866"/>
            <a:ext cx="116586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</a:t>
            </a:r>
            <a:r>
              <a:rPr dirty="0" smtClean="0" sz="1400" spc="-10">
                <a:latin typeface="Cambria Math"/>
                <a:cs typeface="Cambria Math"/>
              </a:rPr>
              <a:t>u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sz="1400" spc="-10">
                <a:latin typeface="Cambria Math"/>
                <a:cs typeface="Cambria Math"/>
              </a:rPr>
              <a:t>t</a:t>
            </a:r>
            <a:r>
              <a:rPr dirty="0" smtClean="0" sz="1400" spc="0">
                <a:latin typeface="Cambria Math"/>
                <a:cs typeface="Cambria Math"/>
              </a:rPr>
              <a:t>ion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Cambria Math"/>
                <a:cs typeface="Cambria Math"/>
              </a:rPr>
              <a:t>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14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94433" y="8392921"/>
            <a:ext cx="167640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𝐋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𝐚�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𝐫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𝐠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𝐥𝐚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𝐢��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110">
                <a:latin typeface="Cambria Math"/>
                <a:cs typeface="Cambria Math"/>
              </a:rPr>
              <a:t>(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45307" y="8292338"/>
            <a:ext cx="73660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baseline="11904" sz="2100" spc="-15">
                <a:latin typeface="Cambria Math"/>
                <a:cs typeface="Cambria Math"/>
              </a:rPr>
              <a:t>−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𝐹�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83051" y="8510269"/>
            <a:ext cx="13716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𝑉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69919" y="8597645"/>
            <a:ext cx="17399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𝐹�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58007" y="8518906"/>
            <a:ext cx="722376" cy="0"/>
          </a:xfrm>
          <a:custGeom>
            <a:avLst/>
            <a:gdLst/>
            <a:ahLst/>
            <a:cxnLst/>
            <a:rect l="l" t="t" r="r" b="b"/>
            <a:pathLst>
              <a:path w="722376" h="0">
                <a:moveTo>
                  <a:pt x="0" y="0"/>
                </a:moveTo>
                <a:lnTo>
                  <a:pt x="722376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4067683" y="8392921"/>
            <a:ext cx="197358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820419" algn="l"/>
              </a:tabLst>
            </a:pPr>
            <a:r>
              <a:rPr dirty="0" smtClean="0" sz="1400" spc="110">
                <a:latin typeface="Cambria Math"/>
                <a:cs typeface="Cambria Math"/>
              </a:rPr>
              <a:t>)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100%	</a:t>
            </a:r>
            <a:r>
              <a:rPr dirty="0" smtClean="0" sz="1400" spc="0">
                <a:latin typeface="Cambria Math"/>
                <a:cs typeface="Cambria Math"/>
              </a:rPr>
              <a:t>Eq</a:t>
            </a:r>
            <a:r>
              <a:rPr dirty="0" smtClean="0" sz="1400" spc="-10">
                <a:latin typeface="Cambria Math"/>
                <a:cs typeface="Cambria Math"/>
              </a:rPr>
              <a:t>u</a:t>
            </a:r>
            <a:r>
              <a:rPr dirty="0" smtClean="0" sz="1400" spc="0">
                <a:latin typeface="Cambria Math"/>
                <a:cs typeface="Cambria Math"/>
              </a:rPr>
              <a:t>at</a:t>
            </a:r>
            <a:r>
              <a:rPr dirty="0" smtClean="0" sz="1400" spc="-10">
                <a:latin typeface="Cambria Math"/>
                <a:cs typeface="Cambria Math"/>
              </a:rPr>
              <a:t>i</a:t>
            </a:r>
            <a:r>
              <a:rPr dirty="0" smtClean="0" sz="1400" spc="0">
                <a:latin typeface="Cambria Math"/>
                <a:cs typeface="Cambria Math"/>
              </a:rPr>
              <a:t>on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2–</a:t>
            </a:r>
            <a:r>
              <a:rPr dirty="0" smtClean="0" sz="1400" spc="-10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15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1576" y="8795207"/>
            <a:ext cx="665734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sz="1400" spc="-10">
                <a:latin typeface="Times New Roman"/>
                <a:cs typeface="Times New Roman"/>
              </a:rPr>
              <a:t>is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𝐹�</a:t>
            </a:r>
            <a:r>
              <a:rPr dirty="0" smtClean="0" sz="1400" spc="-10">
                <a:latin typeface="Times New Roman"/>
                <a:cs typeface="Times New Roman"/>
              </a:rPr>
              <a:t>is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671576" y="9014662"/>
            <a:ext cx="37719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lo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13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9639" y="879347"/>
            <a:ext cx="6227064" cy="2304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21101"/>
            <a:ext cx="6879590" cy="478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93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 </a:t>
            </a:r>
            <a:r>
              <a:rPr dirty="0" smtClean="0" sz="1400" spc="-105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2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5" b="1">
                <a:latin typeface="Times New Roman"/>
                <a:cs typeface="Times New Roman"/>
              </a:rPr>
              <a:t>8</a:t>
            </a:r>
            <a:r>
              <a:rPr dirty="0" smtClean="0" sz="1400" spc="0" b="1">
                <a:latin typeface="Times New Roman"/>
                <a:cs typeface="Times New Roman"/>
              </a:rPr>
              <a:t>: </a:t>
            </a:r>
            <a:r>
              <a:rPr dirty="0" smtClean="0" sz="1400" spc="-10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ple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red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15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23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3137027"/>
            <a:ext cx="6886575" cy="23679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381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2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23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27"/>
              </a:spcBef>
            </a:pPr>
            <a:endParaRPr sz="900"/>
          </a:p>
          <a:p>
            <a:pPr marL="12700">
              <a:lnSpc>
                <a:spcPct val="1000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t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er t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n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0.1.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ary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 algn="ctr" marL="635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��𝑖)</a:t>
            </a:r>
            <a:r>
              <a:rPr dirty="0" smtClean="0" baseline="-16666" sz="1500" spc="-15">
                <a:latin typeface="Cambria Math"/>
                <a:cs typeface="Cambria Math"/>
              </a:rPr>
              <a:t>  </a:t>
            </a:r>
            <a:r>
              <a:rPr dirty="0" smtClean="0" sz="1400" spc="-1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1.414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30">
                <a:latin typeface="Cambria Math"/>
                <a:cs typeface="Cambria Math"/>
              </a:rPr>
              <a:t>V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1.414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12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8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170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p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ak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dary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 algn="ctr" marL="635">
              <a:lnSpc>
                <a:spcPct val="100000"/>
              </a:lnSpc>
              <a:spcBef>
                <a:spcPts val="15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𝑛</a:t>
            </a:r>
            <a:r>
              <a:rPr dirty="0" smtClean="0" sz="1600" spc="-20">
                <a:latin typeface="Cambria Math"/>
                <a:cs typeface="Cambria Math"/>
              </a:rPr>
              <a:t>𝑉</a:t>
            </a:r>
            <a:r>
              <a:rPr dirty="0" smtClean="0" baseline="-14492" sz="1725" spc="-30">
                <a:latin typeface="Cambria Math"/>
                <a:cs typeface="Cambria Math"/>
              </a:rPr>
              <a:t>𝑃(𝑝𝑟𝑖) </a:t>
            </a:r>
            <a:r>
              <a:rPr dirty="0" smtClean="0" baseline="-14492" sz="1725" spc="-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0.1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7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eak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 re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 algn="ctr" marR="0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1.4V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17V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1.4V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15.6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950"/>
              </a:lnSpc>
              <a:spcBef>
                <a:spcPts val="44"/>
              </a:spcBef>
            </a:pPr>
            <a:endParaRPr sz="950"/>
          </a:p>
          <a:p>
            <a:pPr marL="12700" marR="12700">
              <a:lnSpc>
                <a:spcPct val="1101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1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z.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xi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45">
                <a:latin typeface="Times New Roman"/>
                <a:cs typeface="Times New Roman"/>
              </a:rPr>
              <a:t>k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eak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at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97633" y="5760084"/>
            <a:ext cx="446531" cy="0"/>
          </a:xfrm>
          <a:custGeom>
            <a:avLst/>
            <a:gdLst/>
            <a:ahLst/>
            <a:cxnLst/>
            <a:rect l="l" t="t" r="r" b="b"/>
            <a:pathLst>
              <a:path w="446531" h="0">
                <a:moveTo>
                  <a:pt x="0" y="0"/>
                </a:moveTo>
                <a:lnTo>
                  <a:pt x="446531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26032" y="5751448"/>
            <a:ext cx="415861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37698" sz="2100" spc="-292">
                <a:latin typeface="Cambria Math"/>
                <a:cs typeface="Cambria Math"/>
              </a:rPr>
              <a:t>�</a:t>
            </a:r>
            <a:r>
              <a:rPr dirty="0" smtClean="0" baseline="36111" sz="1500" spc="37">
                <a:latin typeface="Cambria Math"/>
                <a:cs typeface="Cambria Math"/>
              </a:rPr>
              <a:t>�</a:t>
            </a:r>
            <a:r>
              <a:rPr dirty="0" smtClean="0" baseline="36111" sz="1500" spc="0">
                <a:latin typeface="Cambria Math"/>
                <a:cs typeface="Cambria Math"/>
              </a:rPr>
              <a:t>(</a:t>
            </a:r>
            <a:r>
              <a:rPr dirty="0" smtClean="0" baseline="36111" sz="1500" spc="-15">
                <a:latin typeface="Cambria Math"/>
                <a:cs typeface="Cambria Math"/>
              </a:rPr>
              <a:t>�</a:t>
            </a:r>
            <a:r>
              <a:rPr dirty="0" smtClean="0" baseline="36111" sz="1500" spc="22">
                <a:latin typeface="Cambria Math"/>
                <a:cs typeface="Cambria Math"/>
              </a:rPr>
              <a:t>�</a:t>
            </a:r>
            <a:r>
              <a:rPr dirty="0" smtClean="0" baseline="36111" sz="1500" spc="-7">
                <a:latin typeface="Cambria Math"/>
                <a:cs typeface="Cambria Math"/>
              </a:rPr>
              <a:t>)</a:t>
            </a:r>
            <a:r>
              <a:rPr dirty="0" smtClean="0" baseline="36111" sz="1500" spc="-7">
                <a:latin typeface="Cambria Math"/>
                <a:cs typeface="Cambria Math"/>
              </a:rPr>
              <a:t> </a:t>
            </a:r>
            <a:r>
              <a:rPr dirty="0" smtClean="0" baseline="36111" sz="1500" spc="-7">
                <a:latin typeface="Cambria Math"/>
                <a:cs typeface="Cambria Math"/>
              </a:rPr>
              <a:t> </a:t>
            </a:r>
            <a:r>
              <a:rPr dirty="0" smtClean="0" baseline="37698" sz="2100" spc="0">
                <a:latin typeface="Cambria Math"/>
                <a:cs typeface="Cambria Math"/>
              </a:rPr>
              <a:t>≅</a:t>
            </a:r>
            <a:r>
              <a:rPr dirty="0" smtClean="0" baseline="37698" sz="2100" spc="120">
                <a:latin typeface="Cambria Math"/>
                <a:cs typeface="Cambria Math"/>
              </a:rPr>
              <a:t> </a:t>
            </a:r>
            <a:r>
              <a:rPr dirty="0" smtClean="0" baseline="35714" sz="2100" spc="165">
                <a:latin typeface="Cambria Math"/>
                <a:cs typeface="Cambria Math"/>
              </a:rPr>
              <a:t>(</a:t>
            </a:r>
            <a:r>
              <a:rPr dirty="0" smtClean="0" sz="1400" spc="110">
                <a:latin typeface="Cambria Math"/>
                <a:cs typeface="Cambria Math"/>
              </a:rPr>
              <a:t>𝑓𝑅</a:t>
            </a:r>
            <a:r>
              <a:rPr dirty="0" smtClean="0" sz="1400" spc="60">
                <a:latin typeface="Cambria Math"/>
                <a:cs typeface="Cambria Math"/>
              </a:rPr>
              <a:t>�</a:t>
            </a:r>
            <a:r>
              <a:rPr dirty="0" smtClean="0" baseline="35714" sz="2100" spc="165">
                <a:latin typeface="Cambria Math"/>
                <a:cs typeface="Cambria Math"/>
              </a:rPr>
              <a:t>)</a:t>
            </a:r>
            <a:r>
              <a:rPr dirty="0" smtClean="0" baseline="35714" sz="2100" spc="-120">
                <a:latin typeface="Cambria Math"/>
                <a:cs typeface="Cambria Math"/>
              </a:rPr>
              <a:t> </a:t>
            </a:r>
            <a:r>
              <a:rPr dirty="0" smtClean="0" baseline="37698" sz="2100" spc="-292">
                <a:latin typeface="Cambria Math"/>
                <a:cs typeface="Cambria Math"/>
              </a:rPr>
              <a:t>�</a:t>
            </a:r>
            <a:r>
              <a:rPr dirty="0" smtClean="0" baseline="36111" sz="1500" spc="30">
                <a:latin typeface="Cambria Math"/>
                <a:cs typeface="Cambria Math"/>
              </a:rPr>
              <a:t>�</a:t>
            </a:r>
            <a:r>
              <a:rPr dirty="0" smtClean="0" baseline="38888" sz="1500" spc="-22">
                <a:latin typeface="Cambria Math"/>
                <a:cs typeface="Cambria Math"/>
              </a:rPr>
              <a:t>(</a:t>
            </a:r>
            <a:r>
              <a:rPr dirty="0" smtClean="0" baseline="36111" sz="1500" spc="-15">
                <a:latin typeface="Cambria Math"/>
                <a:cs typeface="Cambria Math"/>
              </a:rPr>
              <a:t>���</a:t>
            </a:r>
            <a:r>
              <a:rPr dirty="0" smtClean="0" baseline="36111" sz="1500" spc="22">
                <a:latin typeface="Cambria Math"/>
                <a:cs typeface="Cambria Math"/>
              </a:rPr>
              <a:t>�</a:t>
            </a:r>
            <a:r>
              <a:rPr dirty="0" smtClean="0" baseline="38888" sz="1500" spc="-7">
                <a:latin typeface="Cambria Math"/>
                <a:cs typeface="Cambria Math"/>
              </a:rPr>
              <a:t>)</a:t>
            </a:r>
            <a:r>
              <a:rPr dirty="0" smtClean="0" baseline="38888" sz="1500" spc="-7">
                <a:latin typeface="Cambria Math"/>
                <a:cs typeface="Cambria Math"/>
              </a:rPr>
              <a:t> </a:t>
            </a:r>
            <a:r>
              <a:rPr dirty="0" smtClean="0" baseline="38888" sz="1500" spc="30">
                <a:latin typeface="Cambria Math"/>
                <a:cs typeface="Cambria Math"/>
              </a:rPr>
              <a:t> </a:t>
            </a:r>
            <a:r>
              <a:rPr dirty="0" smtClean="0" baseline="37698" sz="2100" spc="0">
                <a:latin typeface="Cambria Math"/>
                <a:cs typeface="Cambria Math"/>
              </a:rPr>
              <a:t>=</a:t>
            </a:r>
            <a:r>
              <a:rPr dirty="0" smtClean="0" baseline="37698" sz="2100" spc="104">
                <a:latin typeface="Cambria Math"/>
                <a:cs typeface="Cambria Math"/>
              </a:rPr>
              <a:t> </a:t>
            </a:r>
            <a:r>
              <a:rPr dirty="0" smtClean="0" baseline="35714" sz="2100" spc="165">
                <a:latin typeface="Cambria Math"/>
                <a:cs typeface="Cambria Math"/>
              </a:rPr>
              <a:t>(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12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Hz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Ω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00</a:t>
            </a:r>
            <a:r>
              <a:rPr dirty="0" smtClean="0" sz="1400" spc="-10">
                <a:latin typeface="Cambria Math"/>
                <a:cs typeface="Cambria Math"/>
              </a:rPr>
              <a:t>μ</a:t>
            </a:r>
            <a:r>
              <a:rPr dirty="0" smtClean="0" sz="1400" spc="0">
                <a:latin typeface="Cambria Math"/>
                <a:cs typeface="Cambria Math"/>
              </a:rPr>
              <a:t>F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endParaRPr baseline="1984" sz="21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58670" y="5496940"/>
            <a:ext cx="230124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2188845" algn="l"/>
              </a:tabLst>
            </a:pPr>
            <a:r>
              <a:rPr dirty="0" smtClean="0" sz="1400">
                <a:latin typeface="Cambria Math"/>
                <a:cs typeface="Cambria Math"/>
              </a:rPr>
              <a:t>1	</a:t>
            </a:r>
            <a:r>
              <a:rPr dirty="0" smtClean="0" sz="1400"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26003" y="5760084"/>
            <a:ext cx="1943353" cy="0"/>
          </a:xfrm>
          <a:custGeom>
            <a:avLst/>
            <a:gdLst/>
            <a:ahLst/>
            <a:cxnLst/>
            <a:rect l="l" t="t" r="r" b="b"/>
            <a:pathLst>
              <a:path w="1943353" h="0">
                <a:moveTo>
                  <a:pt x="0" y="0"/>
                </a:moveTo>
                <a:lnTo>
                  <a:pt x="1943353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44500" y="5838825"/>
            <a:ext cx="5226050" cy="3714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705610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𝐿</a:t>
            </a:r>
            <a:endParaRPr sz="1000">
              <a:latin typeface="Cambria Math"/>
              <a:cs typeface="Cambria Math"/>
            </a:endParaRPr>
          </a:p>
          <a:p>
            <a:pPr marL="12700">
              <a:lnSpc>
                <a:spcPts val="163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ate dc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 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1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58180" y="5634101"/>
            <a:ext cx="139128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110">
                <a:latin typeface="Cambria Math"/>
                <a:cs typeface="Cambria Math"/>
              </a:rPr>
              <a:t>)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15.6V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.591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92477" y="6464172"/>
            <a:ext cx="545592" cy="0"/>
          </a:xfrm>
          <a:custGeom>
            <a:avLst/>
            <a:gdLst/>
            <a:ahLst/>
            <a:cxnLst/>
            <a:rect l="l" t="t" r="r" b="b"/>
            <a:pathLst>
              <a:path w="545592" h="0">
                <a:moveTo>
                  <a:pt x="0" y="0"/>
                </a:moveTo>
                <a:lnTo>
                  <a:pt x="545592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630803" y="6464172"/>
            <a:ext cx="1943353" cy="0"/>
          </a:xfrm>
          <a:custGeom>
            <a:avLst/>
            <a:gdLst/>
            <a:ahLst/>
            <a:cxnLst/>
            <a:rect l="l" t="t" r="r" b="b"/>
            <a:pathLst>
              <a:path w="1943353" h="0">
                <a:moveTo>
                  <a:pt x="0" y="0"/>
                </a:moveTo>
                <a:lnTo>
                  <a:pt x="1943353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82192" y="6455536"/>
            <a:ext cx="601218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37698" sz="2100" spc="-292">
                <a:latin typeface="Cambria Math"/>
                <a:cs typeface="Cambria Math"/>
              </a:rPr>
              <a:t>�</a:t>
            </a:r>
            <a:r>
              <a:rPr dirty="0" smtClean="0" baseline="36111" sz="1500" spc="-30">
                <a:latin typeface="Cambria Math"/>
                <a:cs typeface="Cambria Math"/>
              </a:rPr>
              <a:t>�</a:t>
            </a:r>
            <a:r>
              <a:rPr dirty="0" smtClean="0" baseline="36111" sz="1500" spc="-15">
                <a:latin typeface="Cambria Math"/>
                <a:cs typeface="Cambria Math"/>
              </a:rPr>
              <a:t>�</a:t>
            </a:r>
            <a:r>
              <a:rPr dirty="0" smtClean="0" baseline="36111" sz="1500" spc="-15">
                <a:latin typeface="Cambria Math"/>
                <a:cs typeface="Cambria Math"/>
              </a:rPr>
              <a:t> </a:t>
            </a:r>
            <a:r>
              <a:rPr dirty="0" smtClean="0" baseline="36111" sz="1500" spc="89">
                <a:latin typeface="Cambria Math"/>
                <a:cs typeface="Cambria Math"/>
              </a:rPr>
              <a:t> </a:t>
            </a:r>
            <a:r>
              <a:rPr dirty="0" smtClean="0" baseline="37698" sz="2100" spc="0">
                <a:latin typeface="Cambria Math"/>
                <a:cs typeface="Cambria Math"/>
              </a:rPr>
              <a:t>≅</a:t>
            </a:r>
            <a:r>
              <a:rPr dirty="0" smtClean="0" baseline="37698" sz="2100" spc="120">
                <a:latin typeface="Cambria Math"/>
                <a:cs typeface="Cambria Math"/>
              </a:rPr>
              <a:t> </a:t>
            </a:r>
            <a:r>
              <a:rPr dirty="0" smtClean="0" baseline="35714" sz="2100" spc="165">
                <a:latin typeface="Cambria Math"/>
                <a:cs typeface="Cambria Math"/>
              </a:rPr>
              <a:t>(</a:t>
            </a:r>
            <a:r>
              <a:rPr dirty="0" smtClean="0" baseline="37698" sz="2100" spc="165">
                <a:latin typeface="Cambria Math"/>
                <a:cs typeface="Cambria Math"/>
              </a:rPr>
              <a:t>1</a:t>
            </a:r>
            <a:r>
              <a:rPr dirty="0" smtClean="0" baseline="37698" sz="2100" spc="-15">
                <a:latin typeface="Cambria Math"/>
                <a:cs typeface="Cambria Math"/>
              </a:rPr>
              <a:t> </a:t>
            </a:r>
            <a:r>
              <a:rPr dirty="0" smtClean="0" baseline="37698" sz="2100" spc="0">
                <a:latin typeface="Cambria Math"/>
                <a:cs typeface="Cambria Math"/>
              </a:rPr>
              <a:t>−</a:t>
            </a:r>
            <a:r>
              <a:rPr dirty="0" smtClean="0" baseline="37698" sz="21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2𝑓𝑅</a:t>
            </a:r>
            <a:r>
              <a:rPr dirty="0" smtClean="0" sz="1400" spc="60">
                <a:latin typeface="Cambria Math"/>
                <a:cs typeface="Cambria Math"/>
              </a:rPr>
              <a:t>�</a:t>
            </a:r>
            <a:r>
              <a:rPr dirty="0" smtClean="0" baseline="35714" sz="2100" spc="165">
                <a:latin typeface="Cambria Math"/>
                <a:cs typeface="Cambria Math"/>
              </a:rPr>
              <a:t>)</a:t>
            </a:r>
            <a:r>
              <a:rPr dirty="0" smtClean="0" baseline="35714" sz="2100" spc="-120">
                <a:latin typeface="Cambria Math"/>
                <a:cs typeface="Cambria Math"/>
              </a:rPr>
              <a:t> </a:t>
            </a:r>
            <a:r>
              <a:rPr dirty="0" smtClean="0" baseline="37698" sz="2100" spc="-292">
                <a:latin typeface="Cambria Math"/>
                <a:cs typeface="Cambria Math"/>
              </a:rPr>
              <a:t>�</a:t>
            </a:r>
            <a:r>
              <a:rPr dirty="0" smtClean="0" baseline="36111" sz="1500" spc="22">
                <a:latin typeface="Cambria Math"/>
                <a:cs typeface="Cambria Math"/>
              </a:rPr>
              <a:t>�</a:t>
            </a:r>
            <a:r>
              <a:rPr dirty="0" smtClean="0" baseline="38888" sz="1500" spc="-15">
                <a:latin typeface="Cambria Math"/>
                <a:cs typeface="Cambria Math"/>
              </a:rPr>
              <a:t>(</a:t>
            </a:r>
            <a:r>
              <a:rPr dirty="0" smtClean="0" baseline="36111" sz="1500" spc="-15">
                <a:latin typeface="Cambria Math"/>
                <a:cs typeface="Cambria Math"/>
              </a:rPr>
              <a:t>���</a:t>
            </a:r>
            <a:r>
              <a:rPr dirty="0" smtClean="0" baseline="36111" sz="1500" spc="22">
                <a:latin typeface="Cambria Math"/>
                <a:cs typeface="Cambria Math"/>
              </a:rPr>
              <a:t>�</a:t>
            </a:r>
            <a:r>
              <a:rPr dirty="0" smtClean="0" baseline="38888" sz="1500" spc="-7">
                <a:latin typeface="Cambria Math"/>
                <a:cs typeface="Cambria Math"/>
              </a:rPr>
              <a:t>)</a:t>
            </a:r>
            <a:r>
              <a:rPr dirty="0" smtClean="0" baseline="38888" sz="1500" spc="-7">
                <a:latin typeface="Cambria Math"/>
                <a:cs typeface="Cambria Math"/>
              </a:rPr>
              <a:t> </a:t>
            </a:r>
            <a:r>
              <a:rPr dirty="0" smtClean="0" baseline="38888" sz="1500" spc="30">
                <a:latin typeface="Cambria Math"/>
                <a:cs typeface="Cambria Math"/>
              </a:rPr>
              <a:t> </a:t>
            </a:r>
            <a:r>
              <a:rPr dirty="0" smtClean="0" baseline="37698" sz="2100" spc="0">
                <a:latin typeface="Cambria Math"/>
                <a:cs typeface="Cambria Math"/>
              </a:rPr>
              <a:t>=</a:t>
            </a:r>
            <a:r>
              <a:rPr dirty="0" smtClean="0" baseline="37698" sz="2100" spc="104">
                <a:latin typeface="Cambria Math"/>
                <a:cs typeface="Cambria Math"/>
              </a:rPr>
              <a:t> </a:t>
            </a:r>
            <a:r>
              <a:rPr dirty="0" smtClean="0" baseline="35714" sz="2100" spc="165">
                <a:latin typeface="Cambria Math"/>
                <a:cs typeface="Cambria Math"/>
              </a:rPr>
              <a:t>(</a:t>
            </a:r>
            <a:r>
              <a:rPr dirty="0" smtClean="0" baseline="37698" sz="2100" spc="165">
                <a:latin typeface="Cambria Math"/>
                <a:cs typeface="Cambria Math"/>
              </a:rPr>
              <a:t>1</a:t>
            </a:r>
            <a:r>
              <a:rPr dirty="0" smtClean="0" baseline="37698" sz="2100" spc="-15">
                <a:latin typeface="Cambria Math"/>
                <a:cs typeface="Cambria Math"/>
              </a:rPr>
              <a:t> </a:t>
            </a:r>
            <a:r>
              <a:rPr dirty="0" smtClean="0" baseline="37698" sz="2100" spc="0">
                <a:latin typeface="Cambria Math"/>
                <a:cs typeface="Cambria Math"/>
              </a:rPr>
              <a:t>−</a:t>
            </a:r>
            <a:r>
              <a:rPr dirty="0" smtClean="0" baseline="37698" sz="2100" spc="15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4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-5">
                <a:latin typeface="Cambria Math"/>
                <a:cs typeface="Cambria Math"/>
              </a:rPr>
              <a:t>Hz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Cambria Math"/>
                <a:cs typeface="Cambria Math"/>
              </a:rPr>
              <a:t>20</a:t>
            </a:r>
            <a:r>
              <a:rPr dirty="0" smtClean="0" sz="1400" spc="-5">
                <a:latin typeface="Cambria Math"/>
                <a:cs typeface="Cambria Math"/>
              </a:rPr>
              <a:t>Ω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0μ</a:t>
            </a:r>
            <a:r>
              <a:rPr dirty="0" smtClean="0" sz="1400" spc="-10">
                <a:latin typeface="Cambria Math"/>
                <a:cs typeface="Cambria Math"/>
              </a:rPr>
              <a:t>F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35714" sz="2100" spc="165">
                <a:latin typeface="Cambria Math"/>
                <a:cs typeface="Cambria Math"/>
              </a:rPr>
              <a:t>)</a:t>
            </a:r>
            <a:r>
              <a:rPr dirty="0" smtClean="0" baseline="35714" sz="2100" spc="165">
                <a:latin typeface="Cambria Math"/>
                <a:cs typeface="Cambria Math"/>
              </a:rPr>
              <a:t> </a:t>
            </a:r>
            <a:r>
              <a:rPr dirty="0" smtClean="0" baseline="35714" sz="2100" spc="-135">
                <a:latin typeface="Cambria Math"/>
                <a:cs typeface="Cambria Math"/>
              </a:rPr>
              <a:t> </a:t>
            </a:r>
            <a:r>
              <a:rPr dirty="0" smtClean="0" baseline="37698" sz="2100" spc="0">
                <a:latin typeface="Cambria Math"/>
                <a:cs typeface="Cambria Math"/>
              </a:rPr>
              <a:t>15.</a:t>
            </a:r>
            <a:r>
              <a:rPr dirty="0" smtClean="0" baseline="37698" sz="2100" spc="-15">
                <a:latin typeface="Cambria Math"/>
                <a:cs typeface="Cambria Math"/>
              </a:rPr>
              <a:t>6</a:t>
            </a:r>
            <a:r>
              <a:rPr dirty="0" smtClean="0" baseline="37698" sz="2100" spc="0">
                <a:latin typeface="Cambria Math"/>
                <a:cs typeface="Cambria Math"/>
              </a:rPr>
              <a:t>V</a:t>
            </a:r>
            <a:r>
              <a:rPr dirty="0" smtClean="0" baseline="37698" sz="2100" spc="104">
                <a:latin typeface="Cambria Math"/>
                <a:cs typeface="Cambria Math"/>
              </a:rPr>
              <a:t> </a:t>
            </a:r>
            <a:r>
              <a:rPr dirty="0" smtClean="0" baseline="37698" sz="2100" spc="0">
                <a:latin typeface="Cambria Math"/>
                <a:cs typeface="Cambria Math"/>
              </a:rPr>
              <a:t>=</a:t>
            </a:r>
            <a:r>
              <a:rPr dirty="0" smtClean="0" baseline="37698" sz="2100" spc="120">
                <a:latin typeface="Cambria Math"/>
                <a:cs typeface="Cambria Math"/>
              </a:rPr>
              <a:t> </a:t>
            </a:r>
            <a:r>
              <a:rPr dirty="0" smtClean="0" baseline="37698" sz="2100" spc="0">
                <a:latin typeface="Cambria Math"/>
                <a:cs typeface="Cambria Math"/>
              </a:rPr>
              <a:t>15.3</a:t>
            </a:r>
            <a:r>
              <a:rPr dirty="0" smtClean="0" baseline="37698" sz="2100" spc="-15">
                <a:latin typeface="Cambria Math"/>
                <a:cs typeface="Cambria Math"/>
              </a:rPr>
              <a:t> </a:t>
            </a:r>
            <a:r>
              <a:rPr dirty="0" smtClean="0" baseline="37698" sz="2100" spc="0">
                <a:latin typeface="Cambria Math"/>
                <a:cs typeface="Cambria Math"/>
              </a:rPr>
              <a:t>V</a:t>
            </a:r>
            <a:endParaRPr baseline="37698" sz="21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02282" y="6201028"/>
            <a:ext cx="266255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2550160" algn="l"/>
              </a:tabLst>
            </a:pPr>
            <a:r>
              <a:rPr dirty="0" smtClean="0" sz="1400">
                <a:latin typeface="Cambria Math"/>
                <a:cs typeface="Cambria Math"/>
              </a:rPr>
              <a:t>1	</a:t>
            </a:r>
            <a:r>
              <a:rPr dirty="0" smtClean="0" sz="1400"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4500" y="6542913"/>
            <a:ext cx="2049145" cy="3714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r" marR="279400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𝐿</a:t>
            </a:r>
            <a:endParaRPr sz="1000">
              <a:latin typeface="Cambria Math"/>
              <a:cs typeface="Cambria Math"/>
            </a:endParaRPr>
          </a:p>
          <a:p>
            <a:pPr marL="12700">
              <a:lnSpc>
                <a:spcPts val="163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60091" y="7048372"/>
            <a:ext cx="29591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𝑟=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80130" y="6941692"/>
            <a:ext cx="45593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25">
                <a:latin typeface="Cambria Math"/>
                <a:cs typeface="Cambria Math"/>
              </a:rPr>
              <a:t>�</a:t>
            </a:r>
            <a:r>
              <a:rPr dirty="0" smtClean="0" sz="1000" spc="0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)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65475" y="7167244"/>
            <a:ext cx="13716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𝑉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52342" y="7254620"/>
            <a:ext cx="19177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20">
                <a:latin typeface="Cambria Math"/>
                <a:cs typeface="Cambria Math"/>
              </a:rPr>
              <a:t>��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092830" y="7175880"/>
            <a:ext cx="438912" cy="0"/>
          </a:xfrm>
          <a:custGeom>
            <a:avLst/>
            <a:gdLst/>
            <a:ahLst/>
            <a:cxnLst/>
            <a:rect l="l" t="t" r="r" b="b"/>
            <a:pathLst>
              <a:path w="438912" h="0">
                <a:moveTo>
                  <a:pt x="0" y="0"/>
                </a:moveTo>
                <a:lnTo>
                  <a:pt x="438912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763390" y="7175880"/>
            <a:ext cx="576072" cy="0"/>
          </a:xfrm>
          <a:custGeom>
            <a:avLst/>
            <a:gdLst/>
            <a:ahLst/>
            <a:cxnLst/>
            <a:rect l="l" t="t" r="r" b="b"/>
            <a:pathLst>
              <a:path w="576072" h="0">
                <a:moveTo>
                  <a:pt x="0" y="0"/>
                </a:moveTo>
                <a:lnTo>
                  <a:pt x="576072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567810" y="6912736"/>
            <a:ext cx="1449070" cy="478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95580">
              <a:lnSpc>
                <a:spcPts val="1505"/>
              </a:lnSpc>
            </a:pPr>
            <a:r>
              <a:rPr dirty="0" smtClean="0" sz="1400">
                <a:latin typeface="Cambria Math"/>
                <a:cs typeface="Cambria Math"/>
              </a:rPr>
              <a:t>0.5</a:t>
            </a:r>
            <a:r>
              <a:rPr dirty="0" smtClean="0" sz="1400" spc="-10">
                <a:latin typeface="Cambria Math"/>
                <a:cs typeface="Cambria Math"/>
              </a:rPr>
              <a:t>9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245"/>
              </a:lnSpc>
            </a:pPr>
            <a:r>
              <a:rPr dirty="0" smtClean="0" sz="1400">
                <a:latin typeface="Cambria Math"/>
                <a:cs typeface="Cambria Math"/>
              </a:rPr>
              <a:t>=  </a:t>
            </a:r>
            <a:r>
              <a:rPr dirty="0" smtClean="0" sz="1400" spc="-150">
                <a:latin typeface="Cambria Math"/>
                <a:cs typeface="Cambria Math"/>
              </a:rPr>
              <a:t> </a:t>
            </a:r>
            <a:r>
              <a:rPr dirty="0" smtClean="0" baseline="-37698" sz="2100" spc="0">
                <a:latin typeface="Cambria Math"/>
                <a:cs typeface="Cambria Math"/>
              </a:rPr>
              <a:t>15.3</a:t>
            </a:r>
            <a:r>
              <a:rPr dirty="0" smtClean="0" baseline="-37698" sz="2100" spc="-15">
                <a:latin typeface="Cambria Math"/>
                <a:cs typeface="Cambria Math"/>
              </a:rPr>
              <a:t> </a:t>
            </a:r>
            <a:r>
              <a:rPr dirty="0" smtClean="0" baseline="-37698" sz="2100" spc="0">
                <a:latin typeface="Cambria Math"/>
                <a:cs typeface="Cambria Math"/>
              </a:rPr>
              <a:t>V </a:t>
            </a:r>
            <a:r>
              <a:rPr dirty="0" smtClean="0" baseline="-37698" sz="2100" spc="21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0.039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4500" y="7400417"/>
            <a:ext cx="6882130" cy="11417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0.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-5">
                <a:latin typeface="Times New Roman"/>
                <a:cs typeface="Times New Roman"/>
              </a:rPr>
              <a:t>9</a:t>
            </a:r>
            <a:r>
              <a:rPr dirty="0" smtClean="0" sz="1400" spc="0">
                <a:latin typeface="Cambria Math"/>
                <a:cs typeface="Cambria Math"/>
              </a:rPr>
              <a:t>×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100%</a:t>
            </a:r>
            <a:r>
              <a:rPr dirty="0" smtClean="0" sz="1400" spc="2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=3</a:t>
            </a:r>
            <a:r>
              <a:rPr dirty="0" smtClean="0" sz="1400" spc="-2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9</a:t>
            </a:r>
            <a:r>
              <a:rPr dirty="0" smtClean="0" sz="1400" spc="-10">
                <a:latin typeface="Times New Roman"/>
                <a:cs typeface="Times New Roman"/>
              </a:rPr>
              <a:t>%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30"/>
              </a:spcBef>
            </a:pPr>
            <a:endParaRPr sz="800"/>
          </a:p>
          <a:p>
            <a:pPr marL="12700" marR="12700">
              <a:lnSpc>
                <a:spcPct val="11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2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5" b="1">
                <a:latin typeface="Times New Roman"/>
                <a:cs typeface="Times New Roman"/>
              </a:rPr>
              <a:t>9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1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7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05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ured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ad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5.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a full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.15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 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?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8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49832" y="8772347"/>
            <a:ext cx="167767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𝐋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𝐚� 𝐫</a:t>
            </a:r>
            <a:r>
              <a:rPr dirty="0" smtClean="0" sz="1400" spc="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𝐠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𝐥𝐚</a:t>
            </a:r>
            <a:r>
              <a:rPr dirty="0" smtClean="0" sz="1400" spc="-10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𝐢��</a:t>
            </a:r>
            <a:r>
              <a:rPr dirty="0" smtClean="0" sz="1400" spc="5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110">
                <a:latin typeface="Cambria Math"/>
                <a:cs typeface="Cambria Math"/>
              </a:rPr>
              <a:t>(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02179" y="8671762"/>
            <a:ext cx="73660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baseline="11904" sz="2100" spc="-15">
                <a:latin typeface="Cambria Math"/>
                <a:cs typeface="Cambria Math"/>
              </a:rPr>
              <a:t>−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𝐹�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39923" y="8889695"/>
            <a:ext cx="13716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𝑉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026791" y="8977071"/>
            <a:ext cx="17399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𝐹�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714879" y="8898331"/>
            <a:ext cx="722376" cy="0"/>
          </a:xfrm>
          <a:custGeom>
            <a:avLst/>
            <a:gdLst/>
            <a:ahLst/>
            <a:cxnLst/>
            <a:rect l="l" t="t" r="r" b="b"/>
            <a:pathLst>
              <a:path w="722376" h="0">
                <a:moveTo>
                  <a:pt x="0" y="0"/>
                </a:moveTo>
                <a:lnTo>
                  <a:pt x="722376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4640960" y="8889695"/>
            <a:ext cx="467359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5.15V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328795" y="8898331"/>
            <a:ext cx="1089964" cy="0"/>
          </a:xfrm>
          <a:custGeom>
            <a:avLst/>
            <a:gdLst/>
            <a:ahLst/>
            <a:cxnLst/>
            <a:rect l="l" t="t" r="r" b="b"/>
            <a:pathLst>
              <a:path w="1089964" h="0">
                <a:moveTo>
                  <a:pt x="0" y="0"/>
                </a:moveTo>
                <a:lnTo>
                  <a:pt x="1089964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3424554" y="8772347"/>
            <a:ext cx="330200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995170" algn="l"/>
              </a:tabLst>
            </a:pPr>
            <a:r>
              <a:rPr dirty="0" smtClean="0" sz="1400" spc="110">
                <a:latin typeface="Cambria Math"/>
                <a:cs typeface="Cambria Math"/>
              </a:rPr>
              <a:t>)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100%</a:t>
            </a:r>
            <a:r>
              <a:rPr dirty="0" smtClean="0" sz="1400" spc="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110">
                <a:latin typeface="Cambria Math"/>
                <a:cs typeface="Cambria Math"/>
              </a:rPr>
              <a:t>(</a:t>
            </a:r>
            <a:r>
              <a:rPr dirty="0" smtClean="0" sz="1400" spc="110">
                <a:latin typeface="Cambria Math"/>
                <a:cs typeface="Cambria Math"/>
              </a:rPr>
              <a:t>	</a:t>
            </a:r>
            <a:r>
              <a:rPr dirty="0" smtClean="0" sz="1400" spc="110">
                <a:latin typeface="Cambria Math"/>
                <a:cs typeface="Cambria Math"/>
              </a:rPr>
              <a:t>)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%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0.58%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16095" y="8635186"/>
            <a:ext cx="111696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5.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8V</a:t>
            </a:r>
            <a:r>
              <a:rPr dirty="0" smtClean="0" sz="1400" spc="-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5.15V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14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6448" y="2478023"/>
            <a:ext cx="6778752" cy="5327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42468"/>
            <a:ext cx="6882130" cy="15074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2.7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ode 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iters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nd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la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pers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9"/>
              </a:spcBef>
            </a:pPr>
            <a:endParaRPr sz="950"/>
          </a:p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iters or 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0" i="1">
                <a:latin typeface="Times New Roman"/>
                <a:cs typeface="Times New Roman"/>
              </a:rPr>
              <a:t>pe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s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cer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0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marR="12700" indent="-227329">
              <a:lnSpc>
                <a:spcPts val="1860"/>
              </a:lnSpc>
              <a:spcBef>
                <a:spcPts val="8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(a)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ive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iter</a:t>
            </a:r>
            <a:r>
              <a:rPr dirty="0" smtClean="0" sz="1400" spc="45" b="1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ipper</a:t>
            </a:r>
            <a:r>
              <a:rPr dirty="0" smtClean="0" sz="1400" spc="3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ive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endParaRPr sz="1400">
              <a:latin typeface="Times New Roman"/>
              <a:cs typeface="Times New Roman"/>
            </a:endParaRPr>
          </a:p>
          <a:p>
            <a:pPr lvl="1" marL="465455" indent="-226060">
              <a:lnSpc>
                <a:spcPct val="100000"/>
              </a:lnSpc>
              <a:spcBef>
                <a:spcPts val="75"/>
              </a:spcBef>
              <a:buFont typeface="Wingdings"/>
              <a:buChar char=""/>
              <a:tabLst>
                <a:tab pos="46545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ke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e:</a:t>
            </a:r>
            <a:endParaRPr sz="1400">
              <a:latin typeface="Times New Roman"/>
              <a:cs typeface="Times New Roman"/>
            </a:endParaRPr>
          </a:p>
          <a:p>
            <a:pPr algn="ctr" marL="509270">
              <a:lnSpc>
                <a:spcPct val="100000"/>
              </a:lnSpc>
              <a:spcBef>
                <a:spcPts val="10"/>
              </a:spcBef>
            </a:pPr>
            <a:r>
              <a:rPr dirty="0" smtClean="0" sz="1400">
                <a:latin typeface="Cambria Math"/>
                <a:cs typeface="Cambria Math"/>
              </a:rPr>
              <a:t>𝑅</a:t>
            </a:r>
            <a:r>
              <a:rPr dirty="0" smtClean="0" baseline="-16666" sz="1500" spc="-15">
                <a:latin typeface="Cambria Math"/>
                <a:cs typeface="Cambria Math"/>
              </a:rPr>
              <a:t>𝐿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44239" y="2040381"/>
            <a:ext cx="498475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415925" algn="l"/>
              </a:tabLst>
            </a:pPr>
            <a:r>
              <a:rPr dirty="0" smtClean="0" sz="1000" spc="20">
                <a:latin typeface="Cambria Math"/>
                <a:cs typeface="Cambria Math"/>
              </a:rPr>
              <a:t>1</a:t>
            </a:r>
            <a:r>
              <a:rPr dirty="0" smtClean="0" sz="1000" spc="20">
                <a:latin typeface="Cambria Math"/>
                <a:cs typeface="Cambria Math"/>
              </a:rPr>
              <a:t>	</a:t>
            </a:r>
            <a:r>
              <a:rPr dirty="0" smtClean="0" sz="1000" spc="-10">
                <a:latin typeface="Cambria Math"/>
                <a:cs typeface="Cambria Math"/>
              </a:rPr>
              <a:t>𝐿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50259" y="1961642"/>
            <a:ext cx="590092" cy="0"/>
          </a:xfrm>
          <a:custGeom>
            <a:avLst/>
            <a:gdLst/>
            <a:ahLst/>
            <a:cxnLst/>
            <a:rect l="l" t="t" r="r" b="b"/>
            <a:pathLst>
              <a:path w="590092" h="0">
                <a:moveTo>
                  <a:pt x="0" y="0"/>
                </a:moveTo>
                <a:lnTo>
                  <a:pt x="590092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206623" y="1870709"/>
            <a:ext cx="1576705" cy="3067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4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165">
                <a:latin typeface="Cambria Math"/>
                <a:cs typeface="Cambria Math"/>
              </a:rPr>
              <a:t>(</a:t>
            </a:r>
            <a:r>
              <a:rPr dirty="0" smtClean="0" baseline="-25793" sz="2100" spc="165">
                <a:latin typeface="Cambria Math"/>
                <a:cs typeface="Cambria Math"/>
              </a:rPr>
              <a:t>𝑅+</a:t>
            </a:r>
            <a:r>
              <a:rPr dirty="0" smtClean="0" baseline="-25793" sz="2100" spc="-7">
                <a:latin typeface="Cambria Math"/>
                <a:cs typeface="Cambria Math"/>
              </a:rPr>
              <a:t> </a:t>
            </a:r>
            <a:r>
              <a:rPr dirty="0" smtClean="0" baseline="-25793" sz="2100" spc="0">
                <a:latin typeface="Cambria Math"/>
                <a:cs typeface="Cambria Math"/>
              </a:rPr>
              <a:t>𝑅</a:t>
            </a:r>
            <a:r>
              <a:rPr dirty="0" smtClean="0" baseline="11904" sz="2100" spc="165">
                <a:latin typeface="Cambria Math"/>
                <a:cs typeface="Cambria Math"/>
              </a:rPr>
              <a:t>)</a:t>
            </a:r>
            <a:r>
              <a:rPr dirty="0" smtClean="0" baseline="11904" sz="2100" spc="-120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-15">
                <a:latin typeface="Cambria Math"/>
                <a:cs typeface="Cambria Math"/>
              </a:rPr>
              <a:t>𝑖�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2164811"/>
            <a:ext cx="6882765" cy="478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marR="12700" indent="-227329">
              <a:lnSpc>
                <a:spcPct val="1093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24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 n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li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ter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pper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7775193"/>
            <a:ext cx="6877050" cy="12319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814195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2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24: 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 diode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limite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 (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lipp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s).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40"/>
              </a:spcBef>
            </a:pPr>
            <a:endParaRPr sz="900"/>
          </a:p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 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pers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a dc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vel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 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per 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dc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marR="12700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ive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as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15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26.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14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4188" y="7395971"/>
            <a:ext cx="5646420" cy="2267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537972" y="5007864"/>
            <a:ext cx="6723888" cy="1798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63114" y="4819522"/>
            <a:ext cx="264477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2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25: </a:t>
            </a:r>
            <a:r>
              <a:rPr dirty="0" smtClean="0" sz="1200" spc="5">
                <a:latin typeface="Times New Roman"/>
                <a:cs typeface="Times New Roman"/>
              </a:rPr>
              <a:t>P</a:t>
            </a:r>
            <a:r>
              <a:rPr dirty="0" smtClean="0" sz="1200" spc="0">
                <a:latin typeface="Times New Roman"/>
                <a:cs typeface="Times New Roman"/>
              </a:rPr>
              <a:t>ositive clamp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op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6807072"/>
            <a:ext cx="6881495" cy="7899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73812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2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26: 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tive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lamp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39"/>
              </a:spcBef>
            </a:pPr>
            <a:endParaRPr sz="90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 2-</a:t>
            </a:r>
            <a:r>
              <a:rPr dirty="0" smtClean="0" sz="1400" spc="5" b="1">
                <a:latin typeface="Times New Roman"/>
                <a:cs typeface="Times New Roman"/>
              </a:rPr>
              <a:t>10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ou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expect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see 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 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mtClean="0" sz="1400">
                <a:latin typeface="Cambria Math"/>
                <a:cs typeface="Cambria Math"/>
              </a:rPr>
              <a:t>𝑅</a:t>
            </a:r>
            <a:r>
              <a:rPr dirty="0" smtClean="0" baseline="-16666" sz="1500" spc="-15">
                <a:latin typeface="Cambria Math"/>
                <a:cs typeface="Cambria Math"/>
              </a:rPr>
              <a:t>𝐿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30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7</a:t>
            </a:r>
            <a:r>
              <a:rPr dirty="0" smtClean="0" sz="1400" spc="0">
                <a:latin typeface="Times New Roman"/>
                <a:cs typeface="Times New Roman"/>
              </a:rPr>
              <a:t>?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8293354"/>
            <a:ext cx="89154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2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0163" y="336804"/>
            <a:ext cx="6743700" cy="4498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14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7316" y="7107935"/>
            <a:ext cx="3360420" cy="1799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18815"/>
            <a:ext cx="6885305" cy="7283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18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75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0.7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 So,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iter,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15">
                <a:latin typeface="Cambria Math"/>
                <a:cs typeface="Cambria Math"/>
              </a:rPr>
              <a:t>𝐿</a:t>
            </a:r>
            <a:r>
              <a:rPr dirty="0" smtClean="0" sz="1400" spc="-10">
                <a:latin typeface="Times New Roman"/>
                <a:cs typeface="Times New Roman"/>
              </a:rPr>
              <a:t>by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10613" y="1314450"/>
            <a:ext cx="960755" cy="3067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15">
                <a:latin typeface="Cambria Math"/>
                <a:cs typeface="Cambria Math"/>
              </a:rPr>
              <a:t>�</a:t>
            </a:r>
            <a:r>
              <a:rPr dirty="0" smtClean="0" sz="1000" spc="0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2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)</a:t>
            </a:r>
            <a:r>
              <a:rPr dirty="0" smtClean="0" sz="1000" spc="-5">
                <a:latin typeface="Cambria Math"/>
                <a:cs typeface="Cambria Math"/>
              </a:rPr>
              <a:t> </a:t>
            </a:r>
            <a:r>
              <a:rPr dirty="0" smtClean="0" sz="1000" spc="1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165">
                <a:latin typeface="Cambria Math"/>
                <a:cs typeface="Cambria Math"/>
              </a:rPr>
              <a:t>(</a:t>
            </a:r>
            <a:r>
              <a:rPr dirty="0" smtClean="0" baseline="-25793" sz="2100" spc="165">
                <a:latin typeface="Cambria Math"/>
                <a:cs typeface="Cambria Math"/>
              </a:rPr>
              <a:t>𝑅</a:t>
            </a:r>
            <a:endParaRPr baseline="-25793" sz="21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32075" y="1142238"/>
            <a:ext cx="20637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𝑅</a:t>
            </a:r>
            <a:r>
              <a:rPr dirty="0" smtClean="0" baseline="-16666" sz="1500" spc="-15">
                <a:latin typeface="Cambria Math"/>
                <a:cs typeface="Cambria Math"/>
              </a:rPr>
              <a:t>𝐿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38729" y="1484121"/>
            <a:ext cx="499109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416559" algn="l"/>
              </a:tabLst>
            </a:pPr>
            <a:r>
              <a:rPr dirty="0" smtClean="0" sz="1000" spc="20">
                <a:latin typeface="Cambria Math"/>
                <a:cs typeface="Cambria Math"/>
              </a:rPr>
              <a:t>1</a:t>
            </a:r>
            <a:r>
              <a:rPr dirty="0" smtClean="0" sz="1000" spc="20">
                <a:latin typeface="Cambria Math"/>
                <a:cs typeface="Cambria Math"/>
              </a:rPr>
              <a:t>	</a:t>
            </a:r>
            <a:r>
              <a:rPr dirty="0" smtClean="0" sz="1000" spc="-10">
                <a:latin typeface="Cambria Math"/>
                <a:cs typeface="Cambria Math"/>
              </a:rPr>
              <a:t>𝐿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44750" y="1405382"/>
            <a:ext cx="590092" cy="0"/>
          </a:xfrm>
          <a:custGeom>
            <a:avLst/>
            <a:gdLst/>
            <a:ahLst/>
            <a:cxnLst/>
            <a:rect l="l" t="t" r="r" b="b"/>
            <a:pathLst>
              <a:path w="590092" h="0">
                <a:moveTo>
                  <a:pt x="0" y="0"/>
                </a:moveTo>
                <a:lnTo>
                  <a:pt x="590092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659507" y="1396745"/>
            <a:ext cx="237363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35714" sz="2100" spc="165">
                <a:latin typeface="Cambria Math"/>
                <a:cs typeface="Cambria Math"/>
              </a:rPr>
              <a:t>)</a:t>
            </a:r>
            <a:r>
              <a:rPr dirty="0" smtClean="0" baseline="35714" sz="2100" spc="-120">
                <a:latin typeface="Cambria Math"/>
                <a:cs typeface="Cambria Math"/>
              </a:rPr>
              <a:t> </a:t>
            </a:r>
            <a:r>
              <a:rPr dirty="0" smtClean="0" baseline="37698" sz="2100" spc="-292">
                <a:latin typeface="Cambria Math"/>
                <a:cs typeface="Cambria Math"/>
              </a:rPr>
              <a:t>�</a:t>
            </a:r>
            <a:r>
              <a:rPr dirty="0" smtClean="0" baseline="36111" sz="1500" spc="22">
                <a:latin typeface="Cambria Math"/>
                <a:cs typeface="Cambria Math"/>
              </a:rPr>
              <a:t>�</a:t>
            </a:r>
            <a:r>
              <a:rPr dirty="0" smtClean="0" baseline="36111" sz="1500" spc="0">
                <a:latin typeface="Cambria Math"/>
                <a:cs typeface="Cambria Math"/>
              </a:rPr>
              <a:t>(</a:t>
            </a:r>
            <a:r>
              <a:rPr dirty="0" smtClean="0" baseline="36111" sz="1500" spc="-22">
                <a:latin typeface="Cambria Math"/>
                <a:cs typeface="Cambria Math"/>
              </a:rPr>
              <a:t>𝑖</a:t>
            </a:r>
            <a:r>
              <a:rPr dirty="0" smtClean="0" baseline="36111" sz="1500" spc="22">
                <a:latin typeface="Cambria Math"/>
                <a:cs typeface="Cambria Math"/>
              </a:rPr>
              <a:t>�</a:t>
            </a:r>
            <a:r>
              <a:rPr dirty="0" smtClean="0" baseline="36111" sz="1500" spc="-7">
                <a:latin typeface="Cambria Math"/>
                <a:cs typeface="Cambria Math"/>
              </a:rPr>
              <a:t>)</a:t>
            </a:r>
            <a:r>
              <a:rPr dirty="0" smtClean="0" baseline="36111" sz="1500" spc="-7">
                <a:latin typeface="Cambria Math"/>
                <a:cs typeface="Cambria Math"/>
              </a:rPr>
              <a:t> </a:t>
            </a:r>
            <a:r>
              <a:rPr dirty="0" smtClean="0" baseline="36111" sz="1500" spc="-7">
                <a:latin typeface="Cambria Math"/>
                <a:cs typeface="Cambria Math"/>
              </a:rPr>
              <a:t> </a:t>
            </a:r>
            <a:r>
              <a:rPr dirty="0" smtClean="0" baseline="37698" sz="2100" spc="0">
                <a:latin typeface="Cambria Math"/>
                <a:cs typeface="Cambria Math"/>
              </a:rPr>
              <a:t>=</a:t>
            </a:r>
            <a:r>
              <a:rPr dirty="0" smtClean="0" baseline="37698" sz="2100" spc="120">
                <a:latin typeface="Cambria Math"/>
                <a:cs typeface="Cambria Math"/>
              </a:rPr>
              <a:t> </a:t>
            </a:r>
            <a:r>
              <a:rPr dirty="0" smtClean="0" baseline="35714" sz="2100" spc="165">
                <a:latin typeface="Cambria Math"/>
                <a:cs typeface="Cambria Math"/>
              </a:rPr>
              <a:t>(</a:t>
            </a:r>
            <a:r>
              <a:rPr dirty="0" smtClean="0" sz="1400" spc="110">
                <a:latin typeface="Cambria Math"/>
                <a:cs typeface="Cambria Math"/>
              </a:rPr>
              <a:t>10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+ 100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85030" y="1142238"/>
            <a:ext cx="53721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100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86834" y="1405382"/>
            <a:ext cx="1132636" cy="0"/>
          </a:xfrm>
          <a:custGeom>
            <a:avLst/>
            <a:gdLst/>
            <a:ahLst/>
            <a:cxnLst/>
            <a:rect l="l" t="t" r="r" b="b"/>
            <a:pathLst>
              <a:path w="1132636" h="0">
                <a:moveTo>
                  <a:pt x="0" y="0"/>
                </a:moveTo>
                <a:lnTo>
                  <a:pt x="1132636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006721" y="1279397"/>
            <a:ext cx="115887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110">
                <a:latin typeface="Cambria Math"/>
                <a:cs typeface="Cambria Math"/>
              </a:rPr>
              <a:t>)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10V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9.09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4500" y="1625345"/>
            <a:ext cx="491744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s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ef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 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3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5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4500" y="3178175"/>
            <a:ext cx="6880225" cy="7613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68021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2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28: Output 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olt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fo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m for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gure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2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27.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33"/>
              </a:spcBef>
            </a:pPr>
            <a:endParaRPr sz="750"/>
          </a:p>
          <a:p>
            <a:pPr marL="12700" marR="12700">
              <a:lnSpc>
                <a:spcPct val="1093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 </a:t>
            </a:r>
            <a:r>
              <a:rPr dirty="0" smtClean="0" sz="1400" spc="-140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2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5" b="1">
                <a:latin typeface="Times New Roman"/>
                <a:cs typeface="Times New Roman"/>
              </a:rPr>
              <a:t>11</a:t>
            </a:r>
            <a:r>
              <a:rPr dirty="0" smtClean="0" sz="1400" spc="0" b="1">
                <a:latin typeface="Times New Roman"/>
                <a:cs typeface="Times New Roman"/>
              </a:rPr>
              <a:t>: </a:t>
            </a:r>
            <a:r>
              <a:rPr dirty="0" smtClean="0" sz="1400" spc="-140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9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iter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0">
                <a:latin typeface="Times New Roman"/>
                <a:cs typeface="Times New Roman"/>
              </a:rPr>
              <a:t> li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iter.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 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4500" y="4659503"/>
            <a:ext cx="89154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2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4500" y="6151681"/>
            <a:ext cx="6885940" cy="965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17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-55" b="1" i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+</a:t>
            </a:r>
            <a:r>
              <a:rPr dirty="0" smtClean="0" sz="1400" spc="0">
                <a:latin typeface="Times New Roman"/>
                <a:cs typeface="Times New Roman"/>
              </a:rPr>
              <a:t>5.7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2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12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orm</a:t>
            </a:r>
            <a:r>
              <a:rPr dirty="0" smtClean="0" sz="1400" spc="0">
                <a:latin typeface="Times New Roman"/>
                <a:cs typeface="Times New Roman"/>
              </a:rPr>
              <a:t> to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+5</a:t>
            </a:r>
            <a:r>
              <a:rPr dirty="0" smtClean="0" sz="1400" spc="-2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7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 </a:t>
            </a:r>
            <a:r>
              <a:rPr dirty="0" smtClean="0" baseline="-16666" sz="1500" spc="-7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oes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Times New Roman"/>
                <a:cs typeface="Times New Roman"/>
              </a:rPr>
              <a:t>5.7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ef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re,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0">
                <a:latin typeface="Times New Roman"/>
                <a:cs typeface="Times New Roman"/>
              </a:rPr>
              <a:t> 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 +5</a:t>
            </a:r>
            <a:r>
              <a:rPr dirty="0" smtClean="0" sz="1400" spc="-15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7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Times New Roman"/>
                <a:cs typeface="Times New Roman"/>
              </a:rPr>
              <a:t>5.7 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cl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ff.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shown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20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30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12010" y="8881567"/>
            <a:ext cx="354647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2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30: Output 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olt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fo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m for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gure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2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29.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638044" y="1921764"/>
            <a:ext cx="3849624" cy="1260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1597152" y="3974591"/>
            <a:ext cx="5239512" cy="19796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14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76344" y="8212835"/>
            <a:ext cx="1994916" cy="1583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10283" y="624840"/>
            <a:ext cx="4064508" cy="2304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409700" y="5436108"/>
            <a:ext cx="4504944" cy="17632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44500" y="439419"/>
            <a:ext cx="669607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 2-</a:t>
            </a:r>
            <a:r>
              <a:rPr dirty="0" smtClean="0" sz="1400" spc="-10" b="1">
                <a:latin typeface="Times New Roman"/>
                <a:cs typeface="Times New Roman"/>
              </a:rPr>
              <a:t>1</a:t>
            </a:r>
            <a:r>
              <a:rPr dirty="0" smtClean="0" sz="1400" spc="5" b="1">
                <a:latin typeface="Times New Roman"/>
                <a:cs typeface="Times New Roman"/>
              </a:rPr>
              <a:t>2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 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di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iter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3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1690369"/>
            <a:ext cx="89154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2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31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2777490"/>
            <a:ext cx="6885940" cy="35617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5875">
              <a:lnSpc>
                <a:spcPct val="1100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65" b="1" i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iter.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3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ula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endParaRPr sz="1400">
              <a:latin typeface="Times New Roman"/>
              <a:cs typeface="Times New Roman"/>
            </a:endParaRPr>
          </a:p>
          <a:p>
            <a:pPr marL="704850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82">
                <a:latin typeface="Cambria Math"/>
                <a:cs typeface="Cambria Math"/>
              </a:rPr>
              <a:t>IAS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97">
                <a:latin typeface="Cambria Math"/>
                <a:cs typeface="Cambria Math"/>
              </a:rPr>
              <a:t>3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12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112">
                <a:latin typeface="Cambria Math"/>
                <a:cs typeface="Cambria Math"/>
              </a:rPr>
              <a:t>3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97">
                <a:latin typeface="Cambria Math"/>
                <a:cs typeface="Cambria Math"/>
              </a:rPr>
              <a:t>U</a:t>
            </a:r>
            <a:r>
              <a:rPr dirty="0" smtClean="0" baseline="-16666" sz="1500" spc="89">
                <a:latin typeface="Cambria Math"/>
                <a:cs typeface="Cambria Math"/>
              </a:rPr>
              <a:t>PP</a:t>
            </a:r>
            <a:r>
              <a:rPr dirty="0" smtClean="0" baseline="-16666" sz="1500" spc="67">
                <a:latin typeface="Cambria Math"/>
                <a:cs typeface="Cambria Math"/>
              </a:rPr>
              <a:t>L</a:t>
            </a:r>
            <a:r>
              <a:rPr dirty="0" smtClean="0" baseline="-16666" sz="1500" spc="97">
                <a:latin typeface="Cambria Math"/>
                <a:cs typeface="Cambria Math"/>
              </a:rPr>
              <a:t>Y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22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220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2V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8.25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 algn="just" marL="12700" marR="12700">
              <a:lnSpc>
                <a:spcPts val="1870"/>
              </a:lnSpc>
              <a:spcBef>
                <a:spcPts val="6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orm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45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art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82">
                <a:latin typeface="Cambria Math"/>
                <a:cs typeface="Cambria Math"/>
              </a:rPr>
              <a:t>IAS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+ 0</a:t>
            </a:r>
            <a:r>
              <a:rPr dirty="0" smtClean="0" sz="1400" spc="-15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7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98"/>
              </a:spcBef>
            </a:pPr>
            <a:endParaRPr sz="1200"/>
          </a:p>
          <a:p>
            <a:pPr marL="5461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2</a:t>
            </a:r>
            <a:r>
              <a:rPr dirty="0" smtClean="0" sz="1200" spc="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32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29"/>
              </a:spcBef>
            </a:pPr>
            <a:endParaRPr sz="1400"/>
          </a:p>
          <a:p>
            <a:pPr algn="just" marL="12700" marR="12700">
              <a:lnSpc>
                <a:spcPct val="1104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15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2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5" b="1">
                <a:latin typeface="Times New Roman"/>
                <a:cs typeface="Times New Roman"/>
              </a:rPr>
              <a:t>1</a:t>
            </a:r>
            <a:r>
              <a:rPr dirty="0" smtClean="0" sz="1400" spc="-10" b="1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ou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15">
                <a:latin typeface="Cambria Math"/>
                <a:cs typeface="Cambria Math"/>
              </a:rPr>
              <a:t>𝐿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cla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3</a:t>
            </a:r>
            <a:r>
              <a:rPr dirty="0" smtClean="0" sz="1400" spc="-5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?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3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0">
                <a:latin typeface="Times New Roman"/>
                <a:cs typeface="Times New Roman"/>
              </a:rPr>
              <a:t> 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ge.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80"/>
              </a:spcBef>
            </a:pPr>
            <a:endParaRPr sz="1300"/>
          </a:p>
          <a:p>
            <a:pPr algn="just" marL="12700" marR="6006465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2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33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7031608"/>
            <a:ext cx="6885940" cy="20116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00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-35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dc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ual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op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0">
                <a:latin typeface="Times New Roman"/>
                <a:cs typeface="Times New Roman"/>
              </a:rPr>
              <a:t> cla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endParaRPr sz="1400">
              <a:latin typeface="Times New Roman"/>
              <a:cs typeface="Times New Roman"/>
            </a:endParaRPr>
          </a:p>
          <a:p>
            <a:pPr marL="1475740">
              <a:lnSpc>
                <a:spcPct val="100000"/>
              </a:lnSpc>
              <a:spcBef>
                <a:spcPts val="340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3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50">
                <a:latin typeface="Cambria Math"/>
                <a:cs typeface="Cambria Math"/>
              </a:rPr>
              <a:t>(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0.7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sz="1400" spc="45">
                <a:latin typeface="Cambria Math"/>
                <a:cs typeface="Cambria Math"/>
              </a:rPr>
              <a:t>)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4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0.7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−</a:t>
            </a:r>
            <a:r>
              <a:rPr dirty="0" smtClean="0" sz="1400" spc="0">
                <a:latin typeface="Cambria Math"/>
                <a:cs typeface="Cambria Math"/>
              </a:rPr>
              <a:t>23.3V</a:t>
            </a:r>
            <a:endParaRPr sz="1400">
              <a:latin typeface="Cambria Math"/>
              <a:cs typeface="Cambria Math"/>
            </a:endParaRPr>
          </a:p>
          <a:p>
            <a:pPr algn="just" marL="12700" marR="12700">
              <a:lnSpc>
                <a:spcPct val="110000"/>
              </a:lnSpc>
              <a:spcBef>
                <a:spcPts val="19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ctu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dis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ge slig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ks,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 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ill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tly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rm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goes</a:t>
            </a:r>
            <a:r>
              <a:rPr dirty="0" smtClean="0" sz="1400" spc="0">
                <a:latin typeface="Times New Roman"/>
                <a:cs typeface="Times New Roman"/>
              </a:rPr>
              <a:t> 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ately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+0.7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3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5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11"/>
              </a:spcBef>
            </a:pPr>
            <a:endParaRPr sz="1400"/>
          </a:p>
          <a:p>
            <a:pPr algn="just" marL="12700" marR="319151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2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3</a:t>
            </a:r>
            <a:r>
              <a:rPr dirty="0" smtClean="0" sz="1200" spc="-5">
                <a:latin typeface="Times New Roman"/>
                <a:cs typeface="Times New Roman"/>
              </a:rPr>
              <a:t>4</a:t>
            </a:r>
            <a:r>
              <a:rPr dirty="0" smtClean="0" sz="1200" spc="0">
                <a:latin typeface="Times New Roman"/>
                <a:cs typeface="Times New Roman"/>
              </a:rPr>
              <a:t>: Output </a:t>
            </a:r>
            <a:r>
              <a:rPr dirty="0" smtClean="0" sz="1200" spc="10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fo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ross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-15">
                <a:latin typeface="Cambria Math"/>
                <a:cs typeface="Cambria Math"/>
              </a:rPr>
              <a:t>𝐿</a:t>
            </a:r>
            <a:r>
              <a:rPr dirty="0" smtClean="0" sz="1200" spc="-10">
                <a:latin typeface="Times New Roman"/>
                <a:cs typeface="Times New Roman"/>
              </a:rPr>
              <a:t>for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2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33.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36292" y="3974591"/>
            <a:ext cx="2753868" cy="10439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14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040" y="6531864"/>
            <a:ext cx="7138416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42468"/>
            <a:ext cx="6886575" cy="61042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2.8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V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g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e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ul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ip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ers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40"/>
              </a:spcBef>
            </a:pPr>
            <a:endParaRPr sz="750"/>
          </a:p>
          <a:p>
            <a:pPr marL="239395" marR="15240" indent="-227329">
              <a:lnSpc>
                <a:spcPct val="1101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use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ncre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eak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nec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inc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3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marR="16510" indent="-227329">
              <a:lnSpc>
                <a:spcPct val="110000"/>
              </a:lnSpc>
              <a:spcBef>
                <a:spcPts val="1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iers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2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ge,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low-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beam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acceler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ray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acceler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-ca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bl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3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20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V</a:t>
            </a:r>
            <a:r>
              <a:rPr dirty="0" smtClean="0" sz="1400" spc="0" b="1">
                <a:latin typeface="Times New Roman"/>
                <a:cs typeface="Times New Roman"/>
              </a:rPr>
              <a:t>ol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g</a:t>
            </a:r>
            <a:r>
              <a:rPr dirty="0" smtClean="0" sz="1400" spc="0" b="1">
                <a:latin typeface="Times New Roman"/>
                <a:cs typeface="Times New Roman"/>
              </a:rPr>
              <a:t>e </a:t>
            </a:r>
            <a:r>
              <a:rPr dirty="0" smtClean="0" sz="1400" spc="-10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ou</a:t>
            </a:r>
            <a:r>
              <a:rPr dirty="0" smtClean="0" sz="1400" spc="-15" b="1">
                <a:latin typeface="Times New Roman"/>
                <a:cs typeface="Times New Roman"/>
              </a:rPr>
              <a:t>b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10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lvl="1" marL="465455" marR="14604" indent="-226060">
              <a:lnSpc>
                <a:spcPts val="1850"/>
              </a:lnSpc>
              <a:spcBef>
                <a:spcPts val="60"/>
              </a:spcBef>
              <a:buFont typeface="Wingdings"/>
              <a:buChar char=""/>
              <a:tabLst>
                <a:tab pos="465455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Ha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f-</a:t>
            </a:r>
            <a:r>
              <a:rPr dirty="0" smtClean="0" sz="1400" spc="-15" b="1" i="1">
                <a:latin typeface="Times New Roman"/>
                <a:cs typeface="Times New Roman"/>
              </a:rPr>
              <a:t>W</a:t>
            </a:r>
            <a:r>
              <a:rPr dirty="0" smtClean="0" sz="1400" spc="0" b="1" i="1">
                <a:latin typeface="Times New Roman"/>
                <a:cs typeface="Times New Roman"/>
              </a:rPr>
              <a:t>ave</a:t>
            </a:r>
            <a:r>
              <a:rPr dirty="0" smtClean="0" sz="1400" spc="45" b="1" i="1">
                <a:latin typeface="Times New Roman"/>
                <a:cs typeface="Times New Roman"/>
              </a:rPr>
              <a:t> </a:t>
            </a:r>
            <a:r>
              <a:rPr dirty="0" smtClean="0" sz="1400" spc="-25" b="1" i="1">
                <a:latin typeface="Times New Roman"/>
                <a:cs typeface="Times New Roman"/>
              </a:rPr>
              <a:t>V</a:t>
            </a:r>
            <a:r>
              <a:rPr dirty="0" smtClean="0" sz="1400" spc="0" b="1" i="1">
                <a:latin typeface="Times New Roman"/>
                <a:cs typeface="Times New Roman"/>
              </a:rPr>
              <a:t>olt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ge</a:t>
            </a:r>
            <a:r>
              <a:rPr dirty="0" smtClean="0" sz="1400" spc="3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ou</a:t>
            </a:r>
            <a:r>
              <a:rPr dirty="0" smtClean="0" sz="1400" spc="-10" b="1" i="1">
                <a:latin typeface="Times New Roman"/>
                <a:cs typeface="Times New Roman"/>
              </a:rPr>
              <a:t>b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2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:</a:t>
            </a:r>
            <a:r>
              <a:rPr dirty="0" smtClean="0" sz="1400" spc="45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v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lt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ge</a:t>
            </a:r>
            <a:r>
              <a:rPr dirty="0" smtClean="0" sz="1400" spc="45" b="1">
                <a:latin typeface="Times New Roman"/>
                <a:cs typeface="Times New Roman"/>
              </a:rPr>
              <a:t> 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ultip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ier</a:t>
            </a:r>
            <a:r>
              <a:rPr dirty="0" smtClean="0" sz="1400" spc="5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o,</a:t>
            </a:r>
            <a:r>
              <a:rPr dirty="0" smtClean="0" sz="1400" spc="0">
                <a:latin typeface="Times New Roman"/>
                <a:cs typeface="Times New Roman"/>
              </a:rPr>
              <a:t> as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35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lvl="1" marL="465455" indent="-22606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46545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-c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cle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dary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2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1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endParaRPr baseline="-16666" sz="1500">
              <a:latin typeface="Cambria Math"/>
              <a:cs typeface="Cambria Math"/>
            </a:endParaRPr>
          </a:p>
          <a:p>
            <a:pPr marL="465455" marR="12700">
              <a:lnSpc>
                <a:spcPct val="110700"/>
              </a:lnSpc>
              <a:spcBef>
                <a:spcPts val="40"/>
              </a:spcBef>
            </a:pPr>
            <a:r>
              <a:rPr dirty="0" smtClean="0" sz="1400">
                <a:latin typeface="Times New Roman"/>
                <a:cs typeface="Times New Roman"/>
              </a:rPr>
              <a:t>is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ver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tor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2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ak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ry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(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20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0">
                <a:latin typeface="Times New Roman"/>
                <a:cs typeface="Times New Roman"/>
              </a:rPr>
              <a:t> 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 d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(a).</a:t>
            </a:r>
            <a:endParaRPr sz="1400">
              <a:latin typeface="Times New Roman"/>
              <a:cs typeface="Times New Roman"/>
            </a:endParaRPr>
          </a:p>
          <a:p>
            <a:pPr lvl="1" marL="465455" marR="13970" indent="-226060">
              <a:lnSpc>
                <a:spcPts val="1900"/>
              </a:lnSpc>
              <a:spcBef>
                <a:spcPts val="70"/>
              </a:spcBef>
              <a:buFont typeface="Wingdings"/>
              <a:buChar char=""/>
              <a:tabLst>
                <a:tab pos="46545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2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-c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cle,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 </a:t>
            </a:r>
            <a:r>
              <a:rPr dirty="0" smtClean="0" baseline="-16666" sz="1500" spc="-1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1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2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 </a:t>
            </a:r>
            <a:r>
              <a:rPr dirty="0" smtClean="0" baseline="-16666" sz="1500" spc="-1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b).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2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ge,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2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 </a:t>
            </a:r>
            <a:r>
              <a:rPr dirty="0" smtClean="0" sz="1400" spc="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dary</a:t>
            </a:r>
            <a:endParaRPr sz="1400">
              <a:latin typeface="Times New Roman"/>
              <a:cs typeface="Times New Roman"/>
            </a:endParaRPr>
          </a:p>
          <a:p>
            <a:pPr marL="465455">
              <a:lnSpc>
                <a:spcPct val="100000"/>
              </a:lnSpc>
              <a:spcBef>
                <a:spcPts val="105"/>
              </a:spcBef>
            </a:pPr>
            <a:r>
              <a:rPr dirty="0" smtClean="0" sz="140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ately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30">
                <a:latin typeface="Times New Roman"/>
                <a:cs typeface="Times New Roman"/>
              </a:rPr>
              <a:t>2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202">
                <a:latin typeface="Cambria Math"/>
                <a:cs typeface="Cambria Math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.</a:t>
            </a:r>
            <a:r>
              <a:rPr dirty="0" smtClean="0" sz="1400" spc="55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ppl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off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w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endParaRPr sz="1400">
              <a:latin typeface="Times New Roman"/>
              <a:cs typeface="Times New Roman"/>
            </a:endParaRPr>
          </a:p>
          <a:p>
            <a:pPr marL="465455">
              <a:lnSpc>
                <a:spcPct val="100000"/>
              </a:lnSpc>
              <a:spcBef>
                <a:spcPts val="200"/>
              </a:spcBef>
            </a:pPr>
            <a:r>
              <a:rPr dirty="0" smtClean="0" sz="140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),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voltage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 marL="2048510">
              <a:lnSpc>
                <a:spcPct val="100000"/>
              </a:lnSpc>
              <a:spcBef>
                <a:spcPts val="225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→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endParaRPr baseline="-16666" sz="1500">
              <a:latin typeface="Cambria Math"/>
              <a:cs typeface="Cambria Math"/>
            </a:endParaRPr>
          </a:p>
          <a:p>
            <a:pPr>
              <a:lnSpc>
                <a:spcPts val="550"/>
              </a:lnSpc>
              <a:spcBef>
                <a:spcPts val="37"/>
              </a:spcBef>
            </a:pPr>
            <a:endParaRPr sz="550"/>
          </a:p>
          <a:p>
            <a:pPr marL="4699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202">
                <a:latin typeface="Cambria Math"/>
                <a:cs typeface="Cambria Math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.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e,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2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  <a:p>
            <a:pPr lvl="1" marL="469900" indent="-229235">
              <a:lnSpc>
                <a:spcPct val="100000"/>
              </a:lnSpc>
              <a:spcBef>
                <a:spcPts val="200"/>
              </a:spcBef>
              <a:buFont typeface="Wingdings"/>
              <a:buChar char=""/>
              <a:tabLst>
                <a:tab pos="4699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nder 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ains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xi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ately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25">
                <a:latin typeface="Times New Roman"/>
                <a:cs typeface="Times New Roman"/>
              </a:rPr>
              <a:t>2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202">
                <a:latin typeface="Cambria Math"/>
                <a:cs typeface="Cambria Math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lvl="1" marL="465455" marR="12700" indent="-226060">
              <a:lnSpc>
                <a:spcPct val="111400"/>
              </a:lnSpc>
              <a:spcBef>
                <a:spcPts val="25"/>
              </a:spcBef>
              <a:buFont typeface="Wingdings"/>
              <a:buChar char=""/>
              <a:tabLst>
                <a:tab pos="46545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oad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ly th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on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-c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cle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lf-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cle.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-f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endParaRPr sz="1400">
              <a:latin typeface="Times New Roman"/>
              <a:cs typeface="Times New Roman"/>
            </a:endParaRPr>
          </a:p>
          <a:p>
            <a:pPr lvl="1" marL="465455" indent="-226060">
              <a:lnSpc>
                <a:spcPct val="100000"/>
              </a:lnSpc>
              <a:spcBef>
                <a:spcPts val="200"/>
              </a:spcBef>
              <a:buFont typeface="Wingdings"/>
              <a:buChar char=""/>
              <a:tabLst>
                <a:tab pos="46545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p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ak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ac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ach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2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95">
                <a:latin typeface="Cambria Math"/>
                <a:cs typeface="Cambria Math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lvl="1" marL="465455" indent="-226060">
              <a:lnSpc>
                <a:spcPct val="100000"/>
              </a:lnSpc>
              <a:spcBef>
                <a:spcPts val="200"/>
              </a:spcBef>
              <a:buFont typeface="Wingdings"/>
              <a:buChar char=""/>
              <a:tabLst>
                <a:tab pos="46545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If 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ere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ac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5092" y="9067495"/>
            <a:ext cx="5320030" cy="2165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2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35: 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lf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volt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ge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doubler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on.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150">
                <a:latin typeface="Cambria Math"/>
                <a:cs typeface="Cambria Math"/>
              </a:rPr>
              <a:t>�</a:t>
            </a:r>
            <a:r>
              <a:rPr dirty="0" smtClean="0" baseline="-16339" sz="1275" spc="0">
                <a:latin typeface="Cambria Math"/>
                <a:cs typeface="Cambria Math"/>
              </a:rPr>
              <a:t>� </a:t>
            </a:r>
            <a:r>
              <a:rPr dirty="0" smtClean="0" baseline="-16339" sz="1275" spc="-22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is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k 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volt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14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2420" y="2487167"/>
            <a:ext cx="2417064" cy="17998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740151" y="5692140"/>
            <a:ext cx="4405884" cy="4032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73100" y="445516"/>
            <a:ext cx="6307455" cy="21062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1300" indent="-229235">
              <a:lnSpc>
                <a:spcPct val="1000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Bi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82">
                <a:latin typeface="Cambria Math"/>
                <a:cs typeface="Cambria Math"/>
              </a:rPr>
              <a:t>IA</a:t>
            </a:r>
            <a:r>
              <a:rPr dirty="0" smtClean="0" baseline="-16666" sz="1500" spc="172">
                <a:latin typeface="Cambria Math"/>
                <a:cs typeface="Cambria Math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 (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-15">
                <a:latin typeface="Times New Roman"/>
                <a:cs typeface="Times New Roman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;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anode (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29"/>
              </a:spcBef>
              <a:buFont typeface="Wingdings"/>
              <a:buChar char=""/>
            </a:pPr>
            <a:endParaRPr sz="750"/>
          </a:p>
          <a:p>
            <a:pPr marL="241300" indent="-229235">
              <a:lnSpc>
                <a:spcPct val="1000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82">
                <a:latin typeface="Cambria Math"/>
                <a:cs typeface="Cambria Math"/>
              </a:rPr>
              <a:t>IAS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B</a:t>
            </a:r>
            <a:r>
              <a:rPr dirty="0" smtClean="0" baseline="-16666" sz="1500" spc="187">
                <a:latin typeface="Cambria Math"/>
                <a:cs typeface="Cambria Math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31"/>
              </a:spcBef>
              <a:buFont typeface="Wingdings"/>
              <a:buChar char=""/>
            </a:pPr>
            <a:endParaRPr sz="750"/>
          </a:p>
          <a:p>
            <a:pPr lvl="1" marL="442595" indent="-227329">
              <a:lnSpc>
                <a:spcPct val="100000"/>
              </a:lnSpc>
              <a:buFont typeface="Wingdings"/>
              <a:buChar char=""/>
              <a:tabLst>
                <a:tab pos="4425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val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 if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82">
                <a:latin typeface="Cambria Math"/>
                <a:cs typeface="Cambria Math"/>
              </a:rPr>
              <a:t>IAS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ee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B</a:t>
            </a:r>
            <a:r>
              <a:rPr dirty="0" smtClean="0" baseline="-16666" sz="1500" spc="187">
                <a:latin typeface="Cambria Math"/>
                <a:cs typeface="Cambria Math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lvl="1">
              <a:lnSpc>
                <a:spcPts val="700"/>
              </a:lnSpc>
              <a:spcBef>
                <a:spcPts val="43"/>
              </a:spcBef>
              <a:buFont typeface="Wingdings"/>
              <a:buChar char=""/>
            </a:pPr>
            <a:endParaRPr sz="700"/>
          </a:p>
          <a:p>
            <a:pPr marL="241300" indent="-229235">
              <a:lnSpc>
                <a:spcPct val="1000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ority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carrier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44"/>
              </a:spcBef>
              <a:buFont typeface="Wingdings"/>
              <a:buChar char=""/>
            </a:pPr>
            <a:endParaRPr sz="700"/>
          </a:p>
          <a:p>
            <a:pPr marL="241300" indent="-229235">
              <a:lnSpc>
                <a:spcPct val="1000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ity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carri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 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bly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4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31"/>
              </a:spcBef>
              <a:buFont typeface="Wingdings"/>
              <a:buChar char=""/>
            </a:pPr>
            <a:endParaRPr sz="700"/>
          </a:p>
          <a:p>
            <a:pPr marL="241300" indent="-229235">
              <a:lnSpc>
                <a:spcPct val="1000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d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43"/>
              </a:spcBef>
              <a:buFont typeface="Wingdings"/>
              <a:buChar char=""/>
            </a:pPr>
            <a:endParaRPr sz="700"/>
          </a:p>
          <a:p>
            <a:pPr marL="241300" indent="-229235">
              <a:lnSpc>
                <a:spcPct val="1000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BR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great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3255898"/>
            <a:ext cx="305498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2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3: A dio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ted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rse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bias.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4114419"/>
            <a:ext cx="6885305" cy="17481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2.2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V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g</a:t>
            </a:r>
            <a:r>
              <a:rPr dirty="0" smtClean="0" sz="1400" spc="5" b="1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urre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har</a:t>
            </a:r>
            <a:r>
              <a:rPr dirty="0" smtClean="0" sz="1400" spc="5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te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is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ic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of a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iode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41"/>
              </a:spcBef>
            </a:pPr>
            <a:endParaRPr sz="750"/>
          </a:p>
          <a:p>
            <a:pPr marL="239395" marR="13335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 i="1">
                <a:latin typeface="Times New Roman"/>
                <a:cs typeface="Times New Roman"/>
              </a:rPr>
              <a:t>V</a:t>
            </a:r>
            <a:r>
              <a:rPr dirty="0" smtClean="0" sz="1400" spc="0" i="1">
                <a:latin typeface="Times New Roman"/>
                <a:cs typeface="Times New Roman"/>
              </a:rPr>
              <a:t>-I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curv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Figure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 cu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 a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 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ac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25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ode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led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latin typeface="Times New Roman"/>
                <a:cs typeface="Times New Roman"/>
              </a:rPr>
              <a:t>y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ic </a:t>
            </a:r>
            <a:r>
              <a:rPr dirty="0" smtClean="0" sz="1400" spc="-4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5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c </a:t>
            </a:r>
            <a:r>
              <a:rPr dirty="0" smtClean="0" sz="1400" spc="-4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ce </a:t>
            </a:r>
            <a:r>
              <a:rPr dirty="0" smtClean="0" sz="1400" spc="-50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𝑟</a:t>
            </a:r>
            <a:r>
              <a:rPr dirty="0" smtClean="0" sz="1400" spc="-5">
                <a:latin typeface="Cambria Math"/>
                <a:cs typeface="Cambria Math"/>
              </a:rPr>
              <a:t>′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  <a:p>
            <a:pPr marL="239395">
              <a:lnSpc>
                <a:spcPct val="100000"/>
              </a:lnSpc>
              <a:spcBef>
                <a:spcPts val="215"/>
              </a:spcBef>
            </a:pPr>
            <a:r>
              <a:rPr dirty="0" smtClean="0" sz="1400">
                <a:latin typeface="Cambria Math"/>
                <a:cs typeface="Cambria Math"/>
              </a:rPr>
              <a:t>∆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𝐹</a:t>
            </a:r>
            <a:r>
              <a:rPr dirty="0" smtClean="0" baseline="1984" sz="2100" spc="-15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∆𝐼</a:t>
            </a:r>
            <a:r>
              <a:rPr dirty="0" smtClean="0" baseline="-16666" sz="1500" spc="-15">
                <a:latin typeface="Cambria Math"/>
                <a:cs typeface="Cambria Math"/>
              </a:rPr>
              <a:t>𝐹</a:t>
            </a:r>
            <a:r>
              <a:rPr dirty="0" smtClean="0" sz="1400" spc="-10">
                <a:latin typeface="Times New Roman"/>
                <a:cs typeface="Times New Roman"/>
              </a:rPr>
              <a:t>).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𝐹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-15">
                <a:latin typeface="Cambria Math"/>
                <a:cs typeface="Cambria Math"/>
              </a:rPr>
              <a:t>𝐹</a:t>
            </a:r>
            <a:r>
              <a:rPr dirty="0" smtClean="0" sz="1400" spc="-10">
                <a:latin typeface="Times New Roman"/>
                <a:cs typeface="Times New Roman"/>
              </a:rPr>
              <a:t>are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204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Reve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rea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 the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B</a:t>
            </a:r>
            <a:r>
              <a:rPr dirty="0" smtClean="0" baseline="-16666" sz="1500" spc="187">
                <a:latin typeface="Cambria Math"/>
                <a:cs typeface="Cambria Math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Reve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do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ost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diode</a:t>
            </a:r>
            <a:r>
              <a:rPr dirty="0" smtClean="0" sz="1400" spc="3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7076394"/>
            <a:ext cx="2217420" cy="5949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594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2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4: 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 i="1">
                <a:latin typeface="Times New Roman"/>
                <a:cs typeface="Times New Roman"/>
              </a:rPr>
              <a:t>V</a:t>
            </a:r>
            <a:r>
              <a:rPr dirty="0" smtClean="0" sz="1200" spc="-5" i="1">
                <a:latin typeface="Times New Roman"/>
                <a:cs typeface="Times New Roman"/>
              </a:rPr>
              <a:t>-</a:t>
            </a:r>
            <a:r>
              <a:rPr dirty="0" smtClean="0" sz="1200" spc="0" i="1">
                <a:latin typeface="Times New Roman"/>
                <a:cs typeface="Times New Roman"/>
              </a:rPr>
              <a:t>I</a:t>
            </a:r>
            <a:r>
              <a:rPr dirty="0" smtClean="0" sz="1200" spc="5" i="1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ristic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urve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 a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diode.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1727" y="1347216"/>
            <a:ext cx="6557772" cy="3023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380488" y="5477255"/>
            <a:ext cx="3634740" cy="1655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879092" y="7889747"/>
            <a:ext cx="4764024" cy="1906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71576" y="427258"/>
            <a:ext cx="6657975" cy="9391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8125" marR="14604" indent="-226060">
              <a:lnSpc>
                <a:spcPct val="105700"/>
              </a:lnSpc>
              <a:buFont typeface="Wingdings"/>
              <a:buChar char=""/>
              <a:tabLst>
                <a:tab pos="238125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Ful</a:t>
            </a:r>
            <a:r>
              <a:rPr dirty="0" smtClean="0" sz="1400" spc="-5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-</a:t>
            </a:r>
            <a:r>
              <a:rPr dirty="0" smtClean="0" sz="1400" spc="-15" b="1" i="1">
                <a:latin typeface="Times New Roman"/>
                <a:cs typeface="Times New Roman"/>
              </a:rPr>
              <a:t>W</a:t>
            </a:r>
            <a:r>
              <a:rPr dirty="0" smtClean="0" sz="1400" spc="0" b="1" i="1">
                <a:latin typeface="Times New Roman"/>
                <a:cs typeface="Times New Roman"/>
              </a:rPr>
              <a:t>ave </a:t>
            </a:r>
            <a:r>
              <a:rPr dirty="0" smtClean="0" sz="1400" spc="-150" b="1" i="1">
                <a:latin typeface="Times New Roman"/>
                <a:cs typeface="Times New Roman"/>
              </a:rPr>
              <a:t> </a:t>
            </a:r>
            <a:r>
              <a:rPr dirty="0" smtClean="0" sz="1400" spc="-25" b="1" i="1">
                <a:latin typeface="Times New Roman"/>
                <a:cs typeface="Times New Roman"/>
              </a:rPr>
              <a:t>V</a:t>
            </a:r>
            <a:r>
              <a:rPr dirty="0" smtClean="0" sz="1400" spc="0" b="1" i="1">
                <a:latin typeface="Times New Roman"/>
                <a:cs typeface="Times New Roman"/>
              </a:rPr>
              <a:t>ol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g</a:t>
            </a:r>
            <a:r>
              <a:rPr dirty="0" smtClean="0" sz="1400" spc="0" b="1" i="1">
                <a:latin typeface="Times New Roman"/>
                <a:cs typeface="Times New Roman"/>
              </a:rPr>
              <a:t>e </a:t>
            </a:r>
            <a:r>
              <a:rPr dirty="0" smtClean="0" sz="1400" spc="-16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ou</a:t>
            </a:r>
            <a:r>
              <a:rPr dirty="0" smtClean="0" sz="1400" spc="-10" b="1" i="1">
                <a:latin typeface="Times New Roman"/>
                <a:cs typeface="Times New Roman"/>
              </a:rPr>
              <a:t>b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2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: </a:t>
            </a:r>
            <a:r>
              <a:rPr dirty="0" smtClean="0" sz="1400" spc="-150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20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36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dary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0">
                <a:latin typeface="Times New Roman"/>
                <a:cs typeface="Times New Roman"/>
              </a:rPr>
              <a:t> 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2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1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 </a:t>
            </a:r>
            <a:r>
              <a:rPr dirty="0" smtClean="0" sz="1400" spc="-12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xi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ately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20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art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  <a:p>
            <a:pPr marL="242570" marR="12700" indent="-229235">
              <a:lnSpc>
                <a:spcPts val="1780"/>
              </a:lnSpc>
              <a:spcBef>
                <a:spcPts val="60"/>
              </a:spcBef>
              <a:buFont typeface="Wingdings"/>
              <a:buChar char=""/>
              <a:tabLst>
                <a:tab pos="28702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-c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cle,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6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6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ately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20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0">
                <a:latin typeface="Times New Roman"/>
                <a:cs typeface="Times New Roman"/>
              </a:rPr>
              <a:t> 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part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b).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20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t</a:t>
            </a:r>
            <a:r>
              <a:rPr dirty="0" smtClean="0" sz="1400" spc="-1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2703830"/>
            <a:ext cx="1142365" cy="5746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2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3</a:t>
            </a:r>
            <a:r>
              <a:rPr dirty="0" smtClean="0" sz="1200" spc="-5">
                <a:latin typeface="Times New Roman"/>
                <a:cs typeface="Times New Roman"/>
              </a:rPr>
              <a:t>6</a:t>
            </a:r>
            <a:r>
              <a:rPr dirty="0" smtClean="0" sz="1200" spc="0"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marL="12700" marR="12700">
              <a:lnSpc>
                <a:spcPts val="1500"/>
              </a:lnSpc>
              <a:spcBef>
                <a:spcPts val="45"/>
              </a:spcBef>
            </a:pP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ull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volt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ge</a:t>
            </a:r>
            <a:r>
              <a:rPr dirty="0" smtClean="0" sz="1200" spc="0">
                <a:latin typeface="Times New Roman"/>
                <a:cs typeface="Times New Roman"/>
              </a:rPr>
              <a:t> doubler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op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4377400"/>
            <a:ext cx="6885940" cy="196786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2700" indent="-227329">
              <a:lnSpc>
                <a:spcPct val="1046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V</a:t>
            </a:r>
            <a:r>
              <a:rPr dirty="0" smtClean="0" sz="1400" spc="0" b="1">
                <a:latin typeface="Times New Roman"/>
                <a:cs typeface="Times New Roman"/>
              </a:rPr>
              <a:t>ol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g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14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Tri</a:t>
            </a:r>
            <a:r>
              <a:rPr dirty="0" smtClean="0" sz="1400" spc="-15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ler:</a:t>
            </a:r>
            <a:r>
              <a:rPr dirty="0" smtClean="0" sz="1400" spc="14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2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d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bl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creates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pler,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30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5">
                <a:latin typeface="Times New Roman"/>
                <a:cs typeface="Times New Roman"/>
              </a:rPr>
              <a:t>7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0">
                <a:latin typeface="Times New Roman"/>
                <a:cs typeface="Times New Roman"/>
              </a:rPr>
              <a:t> 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-c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cle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ry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2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20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uri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0">
                <a:latin typeface="Times New Roman"/>
                <a:cs typeface="Times New Roman"/>
              </a:rPr>
              <a:t> ha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fc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cle,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12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ler.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xt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0">
                <a:latin typeface="Times New Roman"/>
                <a:cs typeface="Times New Roman"/>
              </a:rPr>
              <a:t> ha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f-c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cle,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3</a:t>
            </a:r>
            <a:r>
              <a:rPr dirty="0" smtClean="0" baseline="-16666" sz="1500" spc="15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2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2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15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15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2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3</a:t>
            </a:r>
            <a:r>
              <a:rPr dirty="0" smtClean="0" sz="1200" spc="-5">
                <a:latin typeface="Times New Roman"/>
                <a:cs typeface="Times New Roman"/>
              </a:rPr>
              <a:t>7</a:t>
            </a:r>
            <a:r>
              <a:rPr dirty="0" smtClean="0" sz="1200" spc="0">
                <a:latin typeface="Times New Roman"/>
                <a:cs typeface="Times New Roman"/>
              </a:rPr>
              <a:t>: Volt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ge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ripl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7071690"/>
            <a:ext cx="6884670" cy="9385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39395" marR="12700" indent="-227329">
              <a:lnSpc>
                <a:spcPct val="1055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V</a:t>
            </a:r>
            <a:r>
              <a:rPr dirty="0" smtClean="0" sz="1400" spc="0" b="1">
                <a:latin typeface="Times New Roman"/>
                <a:cs typeface="Times New Roman"/>
              </a:rPr>
              <a:t>ol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g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-9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Q</a:t>
            </a:r>
            <a:r>
              <a:rPr dirty="0" smtClean="0" sz="1400" spc="-1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adru</a:t>
            </a:r>
            <a:r>
              <a:rPr dirty="0" smtClean="0" sz="1400" spc="-15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-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9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on,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5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ary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4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4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on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ive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-c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cle.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15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ler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PIV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ea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2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95">
                <a:latin typeface="Cambria Math"/>
                <a:cs typeface="Cambria Math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8729167"/>
            <a:ext cx="1243965" cy="3841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2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38: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mtClean="0" sz="1200">
                <a:latin typeface="Times New Roman"/>
                <a:cs typeface="Times New Roman"/>
              </a:rPr>
              <a:t>Voltage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qu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drupler.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162038" y="9252407"/>
            <a:ext cx="168910" cy="1879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latin typeface="Calibri"/>
                <a:cs typeface="Calibri"/>
              </a:rPr>
              <a:t>20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42468"/>
            <a:ext cx="6885305" cy="12420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2.3 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ode 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od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ls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15"/>
              </a:spcBef>
            </a:pPr>
            <a:endParaRPr sz="750"/>
          </a:p>
          <a:p>
            <a:pPr marL="239395" marR="12700" indent="-227329">
              <a:lnSpc>
                <a:spcPct val="103699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he</a:t>
            </a:r>
            <a:r>
              <a:rPr dirty="0" smtClean="0" sz="1400" spc="-3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-30" b="1" i="1">
                <a:latin typeface="Times New Roman"/>
                <a:cs typeface="Times New Roman"/>
              </a:rPr>
              <a:t> </a:t>
            </a:r>
            <a:r>
              <a:rPr dirty="0" smtClean="0" sz="1400" spc="5" b="1" i="1">
                <a:latin typeface="Times New Roman"/>
                <a:cs typeface="Times New Roman"/>
              </a:rPr>
              <a:t>d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de</a:t>
            </a:r>
            <a:r>
              <a:rPr dirty="0" smtClean="0" sz="1400" spc="-50" b="1" i="1">
                <a:latin typeface="Times New Roman"/>
                <a:cs typeface="Times New Roman"/>
              </a:rPr>
              <a:t> 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5" b="1" i="1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2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f)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0">
                <a:latin typeface="Cambria Math"/>
                <a:cs typeface="Cambria Math"/>
              </a:rPr>
              <a:t>𝑟</a:t>
            </a:r>
            <a:r>
              <a:rPr dirty="0" smtClean="0" sz="1400" spc="-5">
                <a:latin typeface="Cambria Math"/>
                <a:cs typeface="Cambria Math"/>
              </a:rPr>
              <a:t>′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n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𝐹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ze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67">
                <a:latin typeface="Cambria Math"/>
                <a:cs typeface="Cambria Math"/>
              </a:rPr>
              <a:t>F</a:t>
            </a:r>
            <a:r>
              <a:rPr dirty="0" smtClean="0" baseline="-16666" sz="1500" spc="6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=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67">
                <a:latin typeface="Cambria Math"/>
                <a:cs typeface="Cambria Math"/>
              </a:rPr>
              <a:t>F</a:t>
            </a:r>
            <a:r>
              <a:rPr dirty="0" smtClean="0" baseline="-16666" sz="1500" spc="67">
                <a:latin typeface="Cambria Math"/>
                <a:cs typeface="Cambria Math"/>
              </a:rPr>
              <a:t> </a:t>
            </a:r>
            <a:r>
              <a:rPr dirty="0" smtClean="0" baseline="-16666" sz="1500" spc="-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82">
                <a:latin typeface="Cambria Math"/>
                <a:cs typeface="Cambria Math"/>
              </a:rPr>
              <a:t>IAS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67">
                <a:latin typeface="Cambria Math"/>
                <a:cs typeface="Cambria Math"/>
              </a:rPr>
              <a:t>L</a:t>
            </a:r>
            <a:r>
              <a:rPr dirty="0" smtClean="0" baseline="-16666" sz="1500" spc="67">
                <a:latin typeface="Cambria Math"/>
                <a:cs typeface="Cambria Math"/>
              </a:rPr>
              <a:t>IMI</a:t>
            </a:r>
            <a:r>
              <a:rPr dirty="0" smtClean="0" baseline="-16666" sz="1500" spc="172">
                <a:latin typeface="Cambria Math"/>
                <a:cs typeface="Cambria Math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law.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96414" y="1796033"/>
            <a:ext cx="135763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𝐼</a:t>
            </a:r>
            <a:r>
              <a:rPr dirty="0" smtClean="0" sz="1000" spc="45">
                <a:latin typeface="Cambria Math"/>
                <a:cs typeface="Cambria Math"/>
              </a:rPr>
              <a:t>F</a:t>
            </a:r>
            <a:r>
              <a:rPr dirty="0" smtClean="0" sz="1000" spc="45">
                <a:latin typeface="Cambria Math"/>
                <a:cs typeface="Cambria Math"/>
              </a:rPr>
              <a:t> </a:t>
            </a:r>
            <a:r>
              <a:rPr dirty="0" smtClean="0" sz="1000" spc="1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7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65">
                <a:latin typeface="Cambria Math"/>
                <a:cs typeface="Cambria Math"/>
              </a:rPr>
              <a:t>B</a:t>
            </a:r>
            <a:r>
              <a:rPr dirty="0" smtClean="0" sz="1000" spc="55">
                <a:latin typeface="Cambria Math"/>
                <a:cs typeface="Cambria Math"/>
              </a:rPr>
              <a:t>IA</a:t>
            </a:r>
            <a:r>
              <a:rPr dirty="0" smtClean="0" sz="1000" spc="114">
                <a:latin typeface="Cambria Math"/>
                <a:cs typeface="Cambria Math"/>
              </a:rPr>
              <a:t>S</a:t>
            </a:r>
            <a:r>
              <a:rPr dirty="0" smtClean="0" baseline="13888" sz="2100" spc="0">
                <a:latin typeface="Cambria Math"/>
                <a:cs typeface="Cambria Math"/>
              </a:rPr>
              <a:t>⁄</a:t>
            </a:r>
            <a:r>
              <a:rPr dirty="0" smtClean="0" baseline="11904" sz="2100" spc="0">
                <a:latin typeface="Cambria Math"/>
                <a:cs typeface="Cambria Math"/>
              </a:rPr>
              <a:t>𝑅</a:t>
            </a:r>
            <a:r>
              <a:rPr dirty="0" smtClean="0" sz="1000" spc="45">
                <a:latin typeface="Cambria Math"/>
                <a:cs typeface="Cambria Math"/>
              </a:rPr>
              <a:t>L</a:t>
            </a:r>
            <a:r>
              <a:rPr dirty="0" smtClean="0" sz="1000" spc="50">
                <a:latin typeface="Cambria Math"/>
                <a:cs typeface="Cambria Math"/>
              </a:rPr>
              <a:t>IMIT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25136" y="1759457"/>
            <a:ext cx="95123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qua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-1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2085593"/>
            <a:ext cx="6882765" cy="13201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R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 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5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2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38"/>
              </a:spcBef>
              <a:buFont typeface="Wingdings"/>
              <a:buChar char=""/>
            </a:pPr>
            <a:endParaRPr sz="850"/>
          </a:p>
          <a:p>
            <a:pPr algn="ctr" marL="127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R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=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49"/>
              </a:spcBef>
            </a:pPr>
            <a:endParaRPr sz="850"/>
          </a:p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re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87">
                <a:latin typeface="Cambria Math"/>
                <a:cs typeface="Cambria Math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82">
                <a:latin typeface="Cambria Math"/>
                <a:cs typeface="Cambria Math"/>
              </a:rPr>
              <a:t>IA</a:t>
            </a:r>
            <a:r>
              <a:rPr dirty="0" smtClean="0" baseline="-16666" sz="1500" spc="172">
                <a:latin typeface="Cambria Math"/>
                <a:cs typeface="Cambria Math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R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82">
                <a:latin typeface="Cambria Math"/>
                <a:cs typeface="Cambria Math"/>
              </a:rPr>
              <a:t>IAS</a:t>
            </a:r>
            <a:endParaRPr baseline="-16666" sz="1500">
              <a:latin typeface="Cambria Math"/>
              <a:cs typeface="Cambria Math"/>
            </a:endParaRPr>
          </a:p>
          <a:p>
            <a:pPr marL="239395" marR="12700" indent="-227329">
              <a:lnSpc>
                <a:spcPts val="1739"/>
              </a:lnSpc>
              <a:spcBef>
                <a:spcPts val="5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eal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ode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odel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ing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a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ore ex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7340472"/>
            <a:ext cx="6885940" cy="16586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254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2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5: 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ide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model of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diode.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3"/>
              </a:spcBef>
            </a:pPr>
            <a:endParaRPr sz="800"/>
          </a:p>
          <a:p>
            <a:pPr algn="just" marL="239395" marR="12700" indent="-227329">
              <a:lnSpc>
                <a:spcPct val="104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he </a:t>
            </a:r>
            <a:r>
              <a:rPr dirty="0" smtClean="0" sz="1400" spc="-3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ti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l 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de </a:t>
            </a:r>
            <a:r>
              <a:rPr dirty="0" smtClean="0" sz="1400" spc="-50" b="1" i="1">
                <a:latin typeface="Times New Roman"/>
                <a:cs typeface="Times New Roman"/>
              </a:rPr>
              <a:t> 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el </a:t>
            </a:r>
            <a:r>
              <a:rPr dirty="0" smtClean="0" sz="1400" spc="-20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ier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ial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9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), 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2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6,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on)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(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72">
                <a:latin typeface="Cambria Math"/>
                <a:cs typeface="Cambria Math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52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=</a:t>
            </a:r>
            <a:r>
              <a:rPr dirty="0" smtClean="0" sz="1400" spc="0">
                <a:latin typeface="Times New Roman"/>
                <a:cs typeface="Times New Roman"/>
              </a:rPr>
              <a:t>0.7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f)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ch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st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</a:t>
            </a:r>
            <a:r>
              <a:rPr dirty="0" smtClean="0" sz="1400" spc="1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 </a:t>
            </a:r>
            <a:r>
              <a:rPr dirty="0" smtClean="0" sz="1400" spc="-1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𝑟</a:t>
            </a:r>
            <a:r>
              <a:rPr dirty="0" smtClean="0" sz="1400" spc="-5">
                <a:latin typeface="Cambria Math"/>
                <a:cs typeface="Cambria Math"/>
              </a:rPr>
              <a:t>′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n:</a:t>
            </a:r>
            <a:endParaRPr sz="1400">
              <a:latin typeface="Times New Roman"/>
              <a:cs typeface="Times New Roman"/>
            </a:endParaRPr>
          </a:p>
          <a:p>
            <a:pPr algn="ctr" marL="635">
              <a:lnSpc>
                <a:spcPct val="100000"/>
              </a:lnSpc>
              <a:spcBef>
                <a:spcPts val="70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67">
                <a:latin typeface="Cambria Math"/>
                <a:cs typeface="Cambria Math"/>
              </a:rPr>
              <a:t>F</a:t>
            </a:r>
            <a:r>
              <a:rPr dirty="0" smtClean="0" baseline="-16666" sz="1500" spc="6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=</a:t>
            </a:r>
            <a:r>
              <a:rPr dirty="0" smtClean="0" sz="1400" spc="0">
                <a:latin typeface="Times New Roman"/>
                <a:cs typeface="Times New Roman"/>
              </a:rPr>
              <a:t>0.7 V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6531" y="3465576"/>
            <a:ext cx="6861048" cy="3887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7659" y="3685032"/>
            <a:ext cx="7095744" cy="2397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42468"/>
            <a:ext cx="6677025" cy="12211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67">
                <a:latin typeface="Cambria Math"/>
                <a:cs typeface="Cambria Math"/>
              </a:rPr>
              <a:t>F</a:t>
            </a:r>
            <a:r>
              <a:rPr dirty="0" smtClean="0" baseline="-16666" sz="1500" spc="67">
                <a:latin typeface="Cambria Math"/>
                <a:cs typeface="Cambria Math"/>
              </a:rPr>
              <a:t> </a:t>
            </a:r>
            <a:r>
              <a:rPr dirty="0" smtClean="0" baseline="-16666" sz="1500" spc="-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foll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first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ing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off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law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 </a:t>
            </a:r>
            <a:r>
              <a:rPr dirty="0" smtClean="0" sz="1400" spc="50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(a):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31"/>
              </a:spcBef>
            </a:pPr>
            <a:endParaRPr sz="1000"/>
          </a:p>
          <a:p>
            <a:pPr algn="ctr" marL="209550">
              <a:lnSpc>
                <a:spcPct val="100000"/>
              </a:lnSpc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82">
                <a:latin typeface="Cambria Math"/>
                <a:cs typeface="Cambria Math"/>
              </a:rPr>
              <a:t>IAS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67">
                <a:latin typeface="Cambria Math"/>
                <a:cs typeface="Cambria Math"/>
              </a:rPr>
              <a:t>F</a:t>
            </a:r>
            <a:r>
              <a:rPr dirty="0" smtClean="0" baseline="-16666" sz="1500" spc="67">
                <a:latin typeface="Cambria Math"/>
                <a:cs typeface="Cambria Math"/>
              </a:rPr>
              <a:t>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𝑅</a:t>
            </a:r>
            <a:r>
              <a:rPr dirty="0" smtClean="0" baseline="-34722" sz="1200" spc="120">
                <a:latin typeface="Cambria Math"/>
                <a:cs typeface="Cambria Math"/>
              </a:rPr>
              <a:t>L</a:t>
            </a:r>
            <a:r>
              <a:rPr dirty="0" smtClean="0" baseline="-34722" sz="1200" spc="82">
                <a:latin typeface="Cambria Math"/>
                <a:cs typeface="Cambria Math"/>
              </a:rPr>
              <a:t>I</a:t>
            </a:r>
            <a:r>
              <a:rPr dirty="0" smtClean="0" baseline="-34722" sz="1200" spc="165">
                <a:latin typeface="Cambria Math"/>
                <a:cs typeface="Cambria Math"/>
              </a:rPr>
              <a:t>M</a:t>
            </a:r>
            <a:r>
              <a:rPr dirty="0" smtClean="0" baseline="-34722" sz="1200" spc="82">
                <a:latin typeface="Cambria Math"/>
                <a:cs typeface="Cambria Math"/>
              </a:rPr>
              <a:t>I</a:t>
            </a:r>
            <a:r>
              <a:rPr dirty="0" smtClean="0" baseline="-34722" sz="1200" spc="112">
                <a:latin typeface="Cambria Math"/>
                <a:cs typeface="Cambria Math"/>
              </a:rPr>
              <a:t>T</a:t>
            </a:r>
            <a:r>
              <a:rPr dirty="0" smtClean="0" baseline="-34722" sz="1200" spc="112">
                <a:latin typeface="Cambria Math"/>
                <a:cs typeface="Cambria Math"/>
              </a:rPr>
              <a:t>  </a:t>
            </a:r>
            <a:r>
              <a:rPr dirty="0" smtClean="0" baseline="-34722" sz="12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1400"/>
              </a:lnSpc>
              <a:spcBef>
                <a:spcPts val="89"/>
              </a:spcBef>
            </a:pPr>
            <a:endParaRPr sz="1400"/>
          </a:p>
          <a:p>
            <a:pPr algn="ctr" marL="200025">
              <a:lnSpc>
                <a:spcPct val="100000"/>
              </a:lnSpc>
            </a:pPr>
            <a:r>
              <a:rPr dirty="0" smtClean="0" baseline="11904" sz="2100" spc="-277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𝑅</a:t>
            </a:r>
            <a:r>
              <a:rPr dirty="0" smtClean="0" baseline="-13888" sz="1200" spc="120">
                <a:latin typeface="Cambria Math"/>
                <a:cs typeface="Cambria Math"/>
              </a:rPr>
              <a:t>L</a:t>
            </a:r>
            <a:r>
              <a:rPr dirty="0" smtClean="0" baseline="-13888" sz="1200" spc="82">
                <a:latin typeface="Cambria Math"/>
                <a:cs typeface="Cambria Math"/>
              </a:rPr>
              <a:t>I</a:t>
            </a:r>
            <a:r>
              <a:rPr dirty="0" smtClean="0" baseline="-13888" sz="1200" spc="165">
                <a:latin typeface="Cambria Math"/>
                <a:cs typeface="Cambria Math"/>
              </a:rPr>
              <a:t>M</a:t>
            </a:r>
            <a:r>
              <a:rPr dirty="0" smtClean="0" baseline="-13888" sz="1200" spc="67">
                <a:latin typeface="Cambria Math"/>
                <a:cs typeface="Cambria Math"/>
              </a:rPr>
              <a:t>I</a:t>
            </a:r>
            <a:r>
              <a:rPr dirty="0" smtClean="0" baseline="-13888" sz="1200" spc="112">
                <a:latin typeface="Cambria Math"/>
                <a:cs typeface="Cambria Math"/>
              </a:rPr>
              <a:t>T</a:t>
            </a:r>
            <a:r>
              <a:rPr dirty="0" smtClean="0" baseline="-13888" sz="1200" spc="112">
                <a:latin typeface="Cambria Math"/>
                <a:cs typeface="Cambria Math"/>
              </a:rPr>
              <a:t>  </a:t>
            </a:r>
            <a:r>
              <a:rPr dirty="0" smtClean="0" baseline="-13888" sz="1200" spc="-7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𝐼</a:t>
            </a:r>
            <a:r>
              <a:rPr dirty="0" smtClean="0" sz="1000" spc="45">
                <a:latin typeface="Cambria Math"/>
                <a:cs typeface="Cambria Math"/>
              </a:rPr>
              <a:t>F</a:t>
            </a:r>
            <a:r>
              <a:rPr dirty="0" smtClean="0" sz="1000" spc="45">
                <a:latin typeface="Cambria Math"/>
                <a:cs typeface="Cambria Math"/>
              </a:rPr>
              <a:t> </a:t>
            </a:r>
            <a:r>
              <a:rPr dirty="0" smtClean="0" sz="1000" spc="-6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𝑅</a:t>
            </a:r>
            <a:r>
              <a:rPr dirty="0" smtClean="0" sz="1000" spc="45">
                <a:latin typeface="Cambria Math"/>
                <a:cs typeface="Cambria Math"/>
              </a:rPr>
              <a:t>L</a:t>
            </a:r>
            <a:r>
              <a:rPr dirty="0" smtClean="0" sz="1000" spc="50">
                <a:latin typeface="Cambria Math"/>
                <a:cs typeface="Cambria Math"/>
              </a:rPr>
              <a:t>IMIT</a:t>
            </a:r>
            <a:endParaRPr sz="10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mtClean="0" sz="1400">
                <a:latin typeface="Times New Roman"/>
                <a:cs typeface="Times New Roman"/>
              </a:rPr>
              <a:t>Su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72">
                <a:latin typeface="Cambria Math"/>
                <a:cs typeface="Cambria Math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00629" y="1702054"/>
            <a:ext cx="393700" cy="2851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25">
                <a:latin typeface="Cambria Math"/>
                <a:cs typeface="Cambria Math"/>
              </a:rPr>
              <a:t>�</a:t>
            </a:r>
            <a:r>
              <a:rPr dirty="0" smtClean="0" baseline="-14492" sz="1725" spc="89">
                <a:latin typeface="Cambria Math"/>
                <a:cs typeface="Cambria Math"/>
              </a:rPr>
              <a:t>F</a:t>
            </a:r>
            <a:r>
              <a:rPr dirty="0" smtClean="0" baseline="-14492" sz="1725" spc="89">
                <a:latin typeface="Cambria Math"/>
                <a:cs typeface="Cambria Math"/>
              </a:rPr>
              <a:t> </a:t>
            </a:r>
            <a:r>
              <a:rPr dirty="0" smtClean="0" baseline="-14492" sz="1725" spc="22">
                <a:latin typeface="Cambria Math"/>
                <a:cs typeface="Cambria Math"/>
              </a:rPr>
              <a:t> </a:t>
            </a:r>
            <a:r>
              <a:rPr dirty="0" smtClean="0" sz="1600" spc="-15">
                <a:latin typeface="Cambria Math"/>
                <a:cs typeface="Cambria Math"/>
              </a:rPr>
              <a:t>=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26207" y="1669288"/>
            <a:ext cx="706755" cy="1816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2077" sz="1725">
                <a:latin typeface="Cambria Math"/>
                <a:cs typeface="Cambria Math"/>
              </a:rPr>
              <a:t>�</a:t>
            </a:r>
            <a:r>
              <a:rPr dirty="0" smtClean="0" sz="950" spc="114">
                <a:latin typeface="Cambria Math"/>
                <a:cs typeface="Cambria Math"/>
              </a:rPr>
              <a:t>B</a:t>
            </a:r>
            <a:r>
              <a:rPr dirty="0" smtClean="0" sz="950" spc="55">
                <a:latin typeface="Cambria Math"/>
                <a:cs typeface="Cambria Math"/>
              </a:rPr>
              <a:t>I</a:t>
            </a:r>
            <a:r>
              <a:rPr dirty="0" smtClean="0" sz="950" spc="120">
                <a:latin typeface="Cambria Math"/>
                <a:cs typeface="Cambria Math"/>
              </a:rPr>
              <a:t>A</a:t>
            </a:r>
            <a:r>
              <a:rPr dirty="0" smtClean="0" sz="950" spc="145">
                <a:latin typeface="Cambria Math"/>
                <a:cs typeface="Cambria Math"/>
              </a:rPr>
              <a:t>S</a:t>
            </a:r>
            <a:r>
              <a:rPr dirty="0" smtClean="0" baseline="12077" sz="1725" spc="-44">
                <a:latin typeface="Cambria Math"/>
                <a:cs typeface="Cambria Math"/>
              </a:rPr>
              <a:t>−</a:t>
            </a:r>
            <a:r>
              <a:rPr dirty="0" smtClean="0" baseline="12077" sz="1725" spc="-44">
                <a:latin typeface="Cambria Math"/>
                <a:cs typeface="Cambria Math"/>
              </a:rPr>
              <a:t>�</a:t>
            </a:r>
            <a:r>
              <a:rPr dirty="0" smtClean="0" sz="950" spc="85">
                <a:latin typeface="Cambria Math"/>
                <a:cs typeface="Cambria Math"/>
              </a:rPr>
              <a:t>F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31363" y="1861311"/>
            <a:ext cx="121920" cy="1866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>
                <a:latin typeface="Cambria Math"/>
                <a:cs typeface="Cambria Math"/>
              </a:rPr>
              <a:t>𝑅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27375" y="1917192"/>
            <a:ext cx="396240" cy="1562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50" spc="85">
                <a:latin typeface="Cambria Math"/>
                <a:cs typeface="Cambria Math"/>
              </a:rPr>
              <a:t>L</a:t>
            </a:r>
            <a:r>
              <a:rPr dirty="0" smtClean="0" sz="950" spc="55">
                <a:latin typeface="Cambria Math"/>
                <a:cs typeface="Cambria Math"/>
              </a:rPr>
              <a:t>I</a:t>
            </a:r>
            <a:r>
              <a:rPr dirty="0" smtClean="0" sz="950" spc="135">
                <a:latin typeface="Cambria Math"/>
                <a:cs typeface="Cambria Math"/>
              </a:rPr>
              <a:t>M</a:t>
            </a:r>
            <a:r>
              <a:rPr dirty="0" smtClean="0" sz="950" spc="60">
                <a:latin typeface="Cambria Math"/>
                <a:cs typeface="Cambria Math"/>
              </a:rPr>
              <a:t>I</a:t>
            </a:r>
            <a:r>
              <a:rPr dirty="0" smtClean="0" sz="950" spc="80">
                <a:latin typeface="Cambria Math"/>
                <a:cs typeface="Cambria Math"/>
              </a:rPr>
              <a:t>T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38907" y="1848104"/>
            <a:ext cx="685799" cy="0"/>
          </a:xfrm>
          <a:custGeom>
            <a:avLst/>
            <a:gdLst/>
            <a:ahLst/>
            <a:cxnLst/>
            <a:rect l="l" t="t" r="r" b="b"/>
            <a:pathLst>
              <a:path w="685800" h="0">
                <a:moveTo>
                  <a:pt x="0" y="0"/>
                </a:moveTo>
                <a:lnTo>
                  <a:pt x="685799" y="0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322190" y="1727454"/>
            <a:ext cx="94996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qua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2158745"/>
            <a:ext cx="6884670" cy="15551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ze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endParaRPr sz="1400">
              <a:latin typeface="Times New Roman"/>
              <a:cs typeface="Times New Roman"/>
            </a:endParaRPr>
          </a:p>
          <a:p>
            <a:pPr algn="ctr" marR="0">
              <a:lnSpc>
                <a:spcPct val="100000"/>
              </a:lnSpc>
              <a:spcBef>
                <a:spcPts val="204"/>
              </a:spcBef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R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=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99"/>
              </a:spcBef>
            </a:pPr>
            <a:endParaRPr sz="1100"/>
          </a:p>
          <a:p>
            <a:pPr algn="ctr" marR="6985">
              <a:lnSpc>
                <a:spcPct val="100000"/>
              </a:lnSpc>
            </a:pP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60">
                <a:latin typeface="Cambria Math"/>
                <a:cs typeface="Cambria Math"/>
              </a:rPr>
              <a:t>R</a:t>
            </a:r>
            <a:r>
              <a:rPr dirty="0" smtClean="0" sz="1000" spc="60">
                <a:latin typeface="Cambria Math"/>
                <a:cs typeface="Cambria Math"/>
              </a:rPr>
              <a:t> </a:t>
            </a:r>
            <a:r>
              <a:rPr dirty="0" smtClean="0" sz="1000" spc="1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65">
                <a:latin typeface="Cambria Math"/>
                <a:cs typeface="Cambria Math"/>
              </a:rPr>
              <a:t>B</a:t>
            </a:r>
            <a:r>
              <a:rPr dirty="0" smtClean="0" sz="1000" spc="55">
                <a:latin typeface="Cambria Math"/>
                <a:cs typeface="Cambria Math"/>
              </a:rPr>
              <a:t>IAS</a:t>
            </a:r>
            <a:endParaRPr sz="1000">
              <a:latin typeface="Cambria Math"/>
              <a:cs typeface="Cambria Math"/>
            </a:endParaRPr>
          </a:p>
          <a:p>
            <a:pPr algn="just" marL="239395" marR="12700" indent="-227329">
              <a:lnSpc>
                <a:spcPct val="103699"/>
              </a:lnSpc>
              <a:spcBef>
                <a:spcPts val="47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pra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are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bl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ci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th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s,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2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7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ss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ld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en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acco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nt.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are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ic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5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4500" y="6067933"/>
            <a:ext cx="6885940" cy="15443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381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2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6: T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pra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mod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 of a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diode.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41"/>
              </a:spcBef>
            </a:pPr>
            <a:endParaRPr sz="700"/>
          </a:p>
          <a:p>
            <a:pPr algn="just" marL="239395" marR="12700" indent="-227329">
              <a:lnSpc>
                <a:spcPct val="1054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he</a:t>
            </a:r>
            <a:r>
              <a:rPr dirty="0" smtClean="0" sz="1400" spc="5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-20" b="1" i="1">
                <a:latin typeface="Times New Roman"/>
                <a:cs typeface="Times New Roman"/>
              </a:rPr>
              <a:t>o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te</a:t>
            </a:r>
            <a:r>
              <a:rPr dirty="0" smtClean="0" sz="1400" spc="6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de</a:t>
            </a:r>
            <a:r>
              <a:rPr dirty="0" smtClean="0" sz="1400" spc="45" b="1" i="1">
                <a:latin typeface="Times New Roman"/>
                <a:cs typeface="Times New Roman"/>
              </a:rPr>
              <a:t> </a:t>
            </a:r>
            <a:r>
              <a:rPr dirty="0" smtClean="0" sz="1400" spc="5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5" b="1" i="1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-7,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ost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in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𝑟</a:t>
            </a:r>
            <a:r>
              <a:rPr dirty="0" smtClean="0" sz="1400" spc="-5">
                <a:latin typeface="Cambria Math"/>
                <a:cs typeface="Cambria Math"/>
              </a:rPr>
              <a:t>′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ard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inte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se 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𝑟</a:t>
            </a:r>
            <a:r>
              <a:rPr dirty="0" smtClean="0" sz="1400" spc="-5">
                <a:latin typeface="Cambria Math"/>
                <a:cs typeface="Cambria Math"/>
              </a:rPr>
              <a:t>′</a:t>
            </a:r>
            <a:r>
              <a:rPr dirty="0" smtClean="0" baseline="-16666" sz="1500" spc="172">
                <a:latin typeface="Cambria Math"/>
                <a:cs typeface="Cambria Math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2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0">
                <a:latin typeface="Cambria Math"/>
                <a:cs typeface="Cambria Math"/>
              </a:rPr>
              <a:t>𝑟</a:t>
            </a:r>
            <a:r>
              <a:rPr dirty="0" smtClean="0" sz="1400" spc="-5">
                <a:latin typeface="Cambria Math"/>
                <a:cs typeface="Cambria Math"/>
              </a:rPr>
              <a:t>′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inc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11"/>
              </a:spcBef>
            </a:pPr>
            <a:endParaRPr sz="900"/>
          </a:p>
          <a:p>
            <a:pPr algn="ctr" marR="10795">
              <a:lnSpc>
                <a:spcPct val="100000"/>
              </a:lnSpc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67">
                <a:latin typeface="Cambria Math"/>
                <a:cs typeface="Cambria Math"/>
              </a:rPr>
              <a:t>F</a:t>
            </a:r>
            <a:r>
              <a:rPr dirty="0" smtClean="0" baseline="-16666" sz="1500" spc="6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0.7V</a:t>
            </a:r>
            <a:r>
              <a:rPr dirty="0" smtClean="0" sz="1400" spc="-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67">
                <a:latin typeface="Cambria Math"/>
                <a:cs typeface="Cambria Math"/>
              </a:rPr>
              <a:t>F</a:t>
            </a:r>
            <a:r>
              <a:rPr dirty="0" smtClean="0" baseline="-16666" sz="1500" spc="67">
                <a:latin typeface="Cambria Math"/>
                <a:cs typeface="Cambria Math"/>
              </a:rPr>
              <a:t>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𝑟</a:t>
            </a:r>
            <a:r>
              <a:rPr dirty="0" smtClean="0" sz="1400" spc="-5">
                <a:latin typeface="Cambria Math"/>
                <a:cs typeface="Cambria Math"/>
              </a:rPr>
              <a:t>′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18814" y="7800085"/>
            <a:ext cx="521970" cy="3435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67">
                <a:latin typeface="Cambria Math"/>
                <a:cs typeface="Cambria Math"/>
              </a:rPr>
              <a:t>F</a:t>
            </a:r>
            <a:r>
              <a:rPr dirty="0" smtClean="0" baseline="-16666" sz="1500" spc="6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 </a:t>
            </a:r>
            <a:r>
              <a:rPr dirty="0" smtClean="0" sz="1400" spc="-145">
                <a:latin typeface="Cambria Math"/>
                <a:cs typeface="Cambria Math"/>
              </a:rPr>
              <a:t> </a:t>
            </a:r>
            <a:r>
              <a:rPr dirty="0" smtClean="0" baseline="-37698" sz="2100" spc="0">
                <a:latin typeface="Cambria Math"/>
                <a:cs typeface="Cambria Math"/>
              </a:rPr>
              <a:t>𝑅</a:t>
            </a:r>
            <a:endParaRPr baseline="-37698" sz="21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89146" y="7664450"/>
            <a:ext cx="96901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82">
                <a:latin typeface="Cambria Math"/>
                <a:cs typeface="Cambria Math"/>
              </a:rPr>
              <a:t>IAS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8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0.7V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12590" y="8006333"/>
            <a:ext cx="819785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725805" algn="l"/>
              </a:tabLst>
            </a:pPr>
            <a:r>
              <a:rPr dirty="0" smtClean="0" sz="1000" spc="45">
                <a:latin typeface="Cambria Math"/>
                <a:cs typeface="Cambria Math"/>
              </a:rPr>
              <a:t>L</a:t>
            </a:r>
            <a:r>
              <a:rPr dirty="0" smtClean="0" sz="1000" spc="50">
                <a:latin typeface="Cambria Math"/>
                <a:cs typeface="Cambria Math"/>
              </a:rPr>
              <a:t>IMIT</a:t>
            </a:r>
            <a:r>
              <a:rPr dirty="0" smtClean="0" sz="1000" spc="50">
                <a:latin typeface="Cambria Math"/>
                <a:cs typeface="Cambria Math"/>
              </a:rPr>
              <a:t>	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22546" y="7918957"/>
            <a:ext cx="32956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𝑟′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601846" y="7927594"/>
            <a:ext cx="940612" cy="0"/>
          </a:xfrm>
          <a:custGeom>
            <a:avLst/>
            <a:gdLst/>
            <a:ahLst/>
            <a:cxnLst/>
            <a:rect l="l" t="t" r="r" b="b"/>
            <a:pathLst>
              <a:path w="940612" h="0">
                <a:moveTo>
                  <a:pt x="0" y="0"/>
                </a:moveTo>
                <a:lnTo>
                  <a:pt x="940612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44500" y="8240521"/>
            <a:ext cx="6882765" cy="88709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R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resi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2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239395" marR="12700" indent="-227329">
              <a:lnSpc>
                <a:spcPts val="1739"/>
              </a:lnSpc>
              <a:spcBef>
                <a:spcPts val="5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For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bl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,  it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ary  to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l,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lly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puter</a:t>
            </a:r>
            <a:r>
              <a:rPr dirty="0" smtClean="0" sz="1400" spc="0">
                <a:latin typeface="Times New Roman"/>
                <a:cs typeface="Times New Roman"/>
              </a:rPr>
              <a:t> 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7659" y="356615"/>
            <a:ext cx="7109459" cy="2785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3338194"/>
            <a:ext cx="6884034" cy="165671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36445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2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7: T</a:t>
            </a:r>
            <a:r>
              <a:rPr dirty="0" smtClean="0" sz="1200" spc="5">
                <a:latin typeface="Times New Roman"/>
                <a:cs typeface="Times New Roman"/>
              </a:rPr>
              <a:t>h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omp</a:t>
            </a:r>
            <a:r>
              <a:rPr dirty="0" smtClean="0" sz="1200" spc="15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te mod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 of a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diode.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14"/>
              </a:spcBef>
            </a:pPr>
            <a:endParaRPr sz="850"/>
          </a:p>
          <a:p>
            <a:pPr marL="12700">
              <a:lnSpc>
                <a:spcPct val="100000"/>
              </a:lnSpc>
            </a:pPr>
            <a:r>
              <a:rPr dirty="0" smtClean="0" sz="1200" b="1">
                <a:latin typeface="Times New Roman"/>
                <a:cs typeface="Times New Roman"/>
              </a:rPr>
              <a:t>EX</a:t>
            </a:r>
            <a:r>
              <a:rPr dirty="0" smtClean="0" sz="1200" spc="-5" b="1">
                <a:latin typeface="Times New Roman"/>
                <a:cs typeface="Times New Roman"/>
              </a:rPr>
              <a:t>A</a:t>
            </a:r>
            <a:r>
              <a:rPr dirty="0" smtClean="0" sz="1200" spc="5" b="1">
                <a:latin typeface="Times New Roman"/>
                <a:cs typeface="Times New Roman"/>
              </a:rPr>
              <a:t>M</a:t>
            </a:r>
            <a:r>
              <a:rPr dirty="0" smtClean="0" sz="1200" spc="-15" b="1">
                <a:latin typeface="Times New Roman"/>
                <a:cs typeface="Times New Roman"/>
              </a:rPr>
              <a:t>P</a:t>
            </a:r>
            <a:r>
              <a:rPr dirty="0" smtClean="0" sz="1200" spc="0" b="1">
                <a:latin typeface="Times New Roman"/>
                <a:cs typeface="Times New Roman"/>
              </a:rPr>
              <a:t>LE </a:t>
            </a:r>
            <a:r>
              <a:rPr dirty="0" smtClean="0" sz="1200" spc="5" b="1">
                <a:latin typeface="Times New Roman"/>
                <a:cs typeface="Times New Roman"/>
              </a:rPr>
              <a:t>2</a:t>
            </a:r>
            <a:r>
              <a:rPr dirty="0" smtClean="0" sz="1200" spc="-5" b="1">
                <a:latin typeface="Times New Roman"/>
                <a:cs typeface="Times New Roman"/>
              </a:rPr>
              <a:t>-</a:t>
            </a:r>
            <a:r>
              <a:rPr dirty="0" smtClean="0" sz="1200" spc="0" b="1">
                <a:latin typeface="Times New Roman"/>
                <a:cs typeface="Times New Roman"/>
              </a:rPr>
              <a:t>1: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algn="just" marL="469900" marR="12700" indent="-229235">
              <a:lnSpc>
                <a:spcPct val="111500"/>
              </a:lnSpc>
              <a:buFont typeface="Times New Roman"/>
              <a:buAutoNum type="alphaLcParenBoth"/>
              <a:tabLst>
                <a:tab pos="469900" algn="l"/>
              </a:tabLst>
            </a:pP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te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mine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fo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rd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olt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w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rd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rent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for</a:t>
            </a:r>
            <a:r>
              <a:rPr dirty="0" smtClean="0" sz="1200" spc="6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diode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85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2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8</a:t>
            </a:r>
            <a:r>
              <a:rPr dirty="0" smtClean="0" sz="1200" spc="5">
                <a:latin typeface="Times New Roman"/>
                <a:cs typeface="Times New Roman"/>
              </a:rPr>
              <a:t>(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)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6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</a:t>
            </a:r>
            <a:r>
              <a:rPr dirty="0" smtClean="0" sz="1200" spc="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diode</a:t>
            </a:r>
            <a:r>
              <a:rPr dirty="0" smtClean="0" sz="1200" spc="0">
                <a:latin typeface="Times New Roman"/>
                <a:cs typeface="Times New Roman"/>
              </a:rPr>
              <a:t> models.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Also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find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volt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ge</a:t>
            </a:r>
            <a:r>
              <a:rPr dirty="0" smtClean="0" sz="1200" spc="-8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ross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limiting</a:t>
            </a:r>
            <a:r>
              <a:rPr dirty="0" smtClean="0" sz="1200" spc="-8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istor</a:t>
            </a:r>
            <a:r>
              <a:rPr dirty="0" smtClean="0" sz="1200" spc="-8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-7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Assu</a:t>
            </a:r>
            <a:r>
              <a:rPr dirty="0" smtClean="0" sz="1200" spc="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𝑟</a:t>
            </a:r>
            <a:r>
              <a:rPr dirty="0" smtClean="0" sz="1400" spc="-5">
                <a:latin typeface="Cambria Math"/>
                <a:cs typeface="Cambria Math"/>
              </a:rPr>
              <a:t>′</a:t>
            </a:r>
            <a:r>
              <a:rPr dirty="0" smtClean="0" baseline="-16666" sz="1500" spc="104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=1</a:t>
            </a:r>
            <a:r>
              <a:rPr dirty="0" smtClean="0" sz="1400" spc="-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-85">
                <a:latin typeface="Cambria Math"/>
                <a:cs typeface="Cambria Math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-7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-7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te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min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 v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lue of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forw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rd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urr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nt.</a:t>
            </a:r>
            <a:endParaRPr sz="1200">
              <a:latin typeface="Times New Roman"/>
              <a:cs typeface="Times New Roman"/>
            </a:endParaRPr>
          </a:p>
          <a:p>
            <a:pPr algn="just" marL="469900" marR="12700" indent="-229235">
              <a:lnSpc>
                <a:spcPts val="1600"/>
              </a:lnSpc>
              <a:spcBef>
                <a:spcPts val="60"/>
              </a:spcBef>
              <a:buFont typeface="Times New Roman"/>
              <a:buAutoNum type="alphaLcParenBoth"/>
              <a:tabLst>
                <a:tab pos="469900" algn="l"/>
              </a:tabLst>
            </a:pP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te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mine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rse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olt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v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rent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for</a:t>
            </a:r>
            <a:r>
              <a:rPr dirty="0" smtClean="0" sz="1200" spc="9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2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ode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</a:t>
            </a:r>
            <a:r>
              <a:rPr dirty="0" smtClean="0" sz="1200" spc="120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0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2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8(b)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for</a:t>
            </a:r>
            <a:r>
              <a:rPr dirty="0" smtClean="0" sz="1200" spc="1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10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10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114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diode</a:t>
            </a:r>
            <a:r>
              <a:rPr dirty="0" smtClean="0" sz="1200" spc="0">
                <a:latin typeface="Times New Roman"/>
                <a:cs typeface="Times New Roman"/>
              </a:rPr>
              <a:t> models. Also find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volt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ge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ross the limiting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sistor in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 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 Ass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me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𝐼</a:t>
            </a:r>
            <a:r>
              <a:rPr dirty="0" smtClean="0" baseline="-16339" sz="1275" spc="82">
                <a:latin typeface="Cambria Math"/>
                <a:cs typeface="Cambria Math"/>
              </a:rPr>
              <a:t>R</a:t>
            </a:r>
            <a:r>
              <a:rPr dirty="0" smtClean="0" baseline="-16339" sz="1275" spc="82">
                <a:latin typeface="Cambria Math"/>
                <a:cs typeface="Cambria Math"/>
              </a:rPr>
              <a:t> </a:t>
            </a:r>
            <a:r>
              <a:rPr dirty="0" smtClean="0" baseline="-16339" sz="1275" spc="-37">
                <a:latin typeface="Cambria Math"/>
                <a:cs typeface="Cambria Math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=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1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Cambria Math"/>
                <a:cs typeface="Cambria Math"/>
              </a:rPr>
              <a:t>𝜇</a:t>
            </a:r>
            <a:r>
              <a:rPr dirty="0" smtClean="0" sz="1200" spc="-5">
                <a:latin typeface="Times New Roman"/>
                <a:cs typeface="Times New Roman"/>
              </a:rPr>
              <a:t>A.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5993257"/>
            <a:ext cx="81534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2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6941692"/>
            <a:ext cx="184912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Sol</a:t>
            </a:r>
            <a:r>
              <a:rPr dirty="0" smtClean="0" sz="1400" spc="-1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 </a:t>
            </a:r>
            <a:r>
              <a:rPr dirty="0" smtClean="0" sz="1400" spc="-20" b="1">
                <a:latin typeface="Times New Roman"/>
                <a:cs typeface="Times New Roman"/>
              </a:rPr>
              <a:t>(</a:t>
            </a:r>
            <a:r>
              <a:rPr dirty="0" smtClean="0" sz="1400" spc="0" b="1">
                <a:latin typeface="Times New Roman"/>
                <a:cs typeface="Times New Roman"/>
              </a:rPr>
              <a:t>a)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56330" y="6941692"/>
            <a:ext cx="68516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67">
                <a:latin typeface="Cambria Math"/>
                <a:cs typeface="Cambria Math"/>
              </a:rPr>
              <a:t>F</a:t>
            </a:r>
            <a:r>
              <a:rPr dirty="0" smtClean="0" baseline="-16666" sz="1500" spc="6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3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25039" y="7366889"/>
            <a:ext cx="511175" cy="3435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67">
                <a:latin typeface="Cambria Math"/>
                <a:cs typeface="Cambria Math"/>
              </a:rPr>
              <a:t>F</a:t>
            </a:r>
            <a:r>
              <a:rPr dirty="0" smtClean="0" baseline="-16666" sz="1500" spc="6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-37698" sz="2100" spc="0">
                <a:latin typeface="Cambria Math"/>
                <a:cs typeface="Cambria Math"/>
              </a:rPr>
              <a:t>𝑅</a:t>
            </a:r>
            <a:endParaRPr baseline="-37698" sz="21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44139" y="7267829"/>
            <a:ext cx="404495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65">
                <a:latin typeface="Cambria Math"/>
                <a:cs typeface="Cambria Math"/>
              </a:rPr>
              <a:t>B</a:t>
            </a:r>
            <a:r>
              <a:rPr dirty="0" smtClean="0" sz="1000" spc="55">
                <a:latin typeface="Cambria Math"/>
                <a:cs typeface="Cambria Math"/>
              </a:rPr>
              <a:t>IAS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8147" y="7573517"/>
            <a:ext cx="387985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45">
                <a:latin typeface="Cambria Math"/>
                <a:cs typeface="Cambria Math"/>
              </a:rPr>
              <a:t>L</a:t>
            </a:r>
            <a:r>
              <a:rPr dirty="0" smtClean="0" sz="1000" spc="50">
                <a:latin typeface="Cambria Math"/>
                <a:cs typeface="Cambria Math"/>
              </a:rPr>
              <a:t>IMIT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09595" y="7494397"/>
            <a:ext cx="481583" cy="0"/>
          </a:xfrm>
          <a:custGeom>
            <a:avLst/>
            <a:gdLst/>
            <a:ahLst/>
            <a:cxnLst/>
            <a:rect l="l" t="t" r="r" b="b"/>
            <a:pathLst>
              <a:path w="481583" h="0">
                <a:moveTo>
                  <a:pt x="0" y="0"/>
                </a:moveTo>
                <a:lnTo>
                  <a:pt x="481583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822827" y="7494397"/>
            <a:ext cx="486155" cy="0"/>
          </a:xfrm>
          <a:custGeom>
            <a:avLst/>
            <a:gdLst/>
            <a:ahLst/>
            <a:cxnLst/>
            <a:rect l="l" t="t" r="r" b="b"/>
            <a:pathLst>
              <a:path w="486155" h="0">
                <a:moveTo>
                  <a:pt x="0" y="0"/>
                </a:moveTo>
                <a:lnTo>
                  <a:pt x="486155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627246" y="7231253"/>
            <a:ext cx="1423035" cy="479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545465">
              <a:lnSpc>
                <a:spcPts val="1505"/>
              </a:lnSpc>
            </a:pPr>
            <a:r>
              <a:rPr dirty="0" smtClean="0" sz="1400">
                <a:latin typeface="Cambria Math"/>
                <a:cs typeface="Cambria Math"/>
              </a:rPr>
              <a:t>10V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005"/>
              </a:lnSpc>
              <a:tabLst>
                <a:tab pos="731520" algn="l"/>
              </a:tabLst>
            </a:pPr>
            <a:r>
              <a:rPr dirty="0" smtClean="0" sz="1400">
                <a:latin typeface="Cambria Math"/>
                <a:cs typeface="Cambria Math"/>
              </a:rPr>
              <a:t>=	</a:t>
            </a: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mA</a:t>
            </a:r>
            <a:endParaRPr sz="1400">
              <a:latin typeface="Cambria Math"/>
              <a:cs typeface="Cambria Math"/>
            </a:endParaRPr>
          </a:p>
          <a:p>
            <a:pPr algn="ctr" marR="542925">
              <a:lnSpc>
                <a:spcPts val="1180"/>
              </a:lnSpc>
            </a:pPr>
            <a:r>
              <a:rPr dirty="0" smtClean="0" sz="1400">
                <a:latin typeface="Cambria Math"/>
                <a:cs typeface="Cambria Math"/>
              </a:rPr>
              <a:t>1.0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59254" y="7792466"/>
            <a:ext cx="3458210" cy="5822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𝑅</a:t>
            </a:r>
            <a:r>
              <a:rPr dirty="0" smtClean="0" baseline="-34722" sz="1200" spc="120">
                <a:latin typeface="Cambria Math"/>
                <a:cs typeface="Cambria Math"/>
              </a:rPr>
              <a:t>L</a:t>
            </a:r>
            <a:r>
              <a:rPr dirty="0" smtClean="0" baseline="-34722" sz="1200" spc="82">
                <a:latin typeface="Cambria Math"/>
                <a:cs typeface="Cambria Math"/>
              </a:rPr>
              <a:t>I</a:t>
            </a:r>
            <a:r>
              <a:rPr dirty="0" smtClean="0" baseline="-34722" sz="1200" spc="165">
                <a:latin typeface="Cambria Math"/>
                <a:cs typeface="Cambria Math"/>
              </a:rPr>
              <a:t>M</a:t>
            </a:r>
            <a:r>
              <a:rPr dirty="0" smtClean="0" baseline="-34722" sz="1200" spc="67">
                <a:latin typeface="Cambria Math"/>
                <a:cs typeface="Cambria Math"/>
              </a:rPr>
              <a:t>I</a:t>
            </a:r>
            <a:r>
              <a:rPr dirty="0" smtClean="0" baseline="-34722" sz="1200" spc="112">
                <a:latin typeface="Cambria Math"/>
                <a:cs typeface="Cambria Math"/>
              </a:rPr>
              <a:t>T</a:t>
            </a:r>
            <a:r>
              <a:rPr dirty="0" smtClean="0" baseline="-34722" sz="1200" spc="112">
                <a:latin typeface="Cambria Math"/>
                <a:cs typeface="Cambria Math"/>
              </a:rPr>
              <a:t>  </a:t>
            </a:r>
            <a:r>
              <a:rPr dirty="0" smtClean="0" baseline="-34722" sz="1200" spc="-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67">
                <a:latin typeface="Cambria Math"/>
                <a:cs typeface="Cambria Math"/>
              </a:rPr>
              <a:t>F</a:t>
            </a:r>
            <a:r>
              <a:rPr dirty="0" smtClean="0" baseline="-16666" sz="1500" spc="67">
                <a:latin typeface="Cambria Math"/>
                <a:cs typeface="Cambria Math"/>
              </a:rPr>
              <a:t> </a:t>
            </a:r>
            <a:r>
              <a:rPr dirty="0" smtClean="0" baseline="-16666" sz="1500" spc="-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67">
                <a:latin typeface="Cambria Math"/>
                <a:cs typeface="Cambria Math"/>
              </a:rPr>
              <a:t>L</a:t>
            </a:r>
            <a:r>
              <a:rPr dirty="0" smtClean="0" baseline="-16666" sz="1500" spc="75">
                <a:latin typeface="Cambria Math"/>
                <a:cs typeface="Cambria Math"/>
              </a:rPr>
              <a:t>IMIT</a:t>
            </a:r>
            <a:r>
              <a:rPr dirty="0" smtClean="0" baseline="-16666" sz="1500" spc="75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15">
                <a:latin typeface="Cambria Math"/>
                <a:cs typeface="Cambria Math"/>
              </a:rPr>
              <a:t>A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1.0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10V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900"/>
              </a:lnSpc>
              <a:spcBef>
                <a:spcPts val="23"/>
              </a:spcBef>
            </a:pPr>
            <a:endParaRPr sz="900"/>
          </a:p>
          <a:p>
            <a:pPr algn="ctr" marR="55244">
              <a:lnSpc>
                <a:spcPct val="100000"/>
              </a:lnSpc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67">
                <a:latin typeface="Cambria Math"/>
                <a:cs typeface="Cambria Math"/>
              </a:rPr>
              <a:t>F</a:t>
            </a:r>
            <a:r>
              <a:rPr dirty="0" smtClean="0" baseline="-16666" sz="1500" spc="6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=</a:t>
            </a:r>
            <a:r>
              <a:rPr dirty="0" smtClean="0" sz="1400" spc="0">
                <a:latin typeface="Times New Roman"/>
                <a:cs typeface="Times New Roman"/>
              </a:rPr>
              <a:t>0.7 V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4500" y="8123173"/>
            <a:ext cx="118554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Prac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79422" y="8520938"/>
            <a:ext cx="34798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67">
                <a:latin typeface="Cambria Math"/>
                <a:cs typeface="Cambria Math"/>
              </a:rPr>
              <a:t>F</a:t>
            </a:r>
            <a:r>
              <a:rPr dirty="0" smtClean="0" baseline="-16666" sz="1500" spc="6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51277" y="8421878"/>
            <a:ext cx="786765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65">
                <a:latin typeface="Cambria Math"/>
                <a:cs typeface="Cambria Math"/>
              </a:rPr>
              <a:t>B</a:t>
            </a:r>
            <a:r>
              <a:rPr dirty="0" smtClean="0" sz="1000" spc="55">
                <a:latin typeface="Cambria Math"/>
                <a:cs typeface="Cambria Math"/>
              </a:rPr>
              <a:t>IAS</a:t>
            </a:r>
            <a:r>
              <a:rPr dirty="0" smtClean="0" sz="1000" spc="55">
                <a:latin typeface="Cambria Math"/>
                <a:cs typeface="Cambria Math"/>
              </a:rPr>
              <a:t> </a:t>
            </a:r>
            <a:r>
              <a:rPr dirty="0" smtClean="0" sz="1000" spc="-6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−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45">
                <a:latin typeface="Cambria Math"/>
                <a:cs typeface="Cambria Math"/>
              </a:rPr>
              <a:t>F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94533" y="8639759"/>
            <a:ext cx="13906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𝑅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05785" y="8727135"/>
            <a:ext cx="387985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45">
                <a:latin typeface="Cambria Math"/>
                <a:cs typeface="Cambria Math"/>
              </a:rPr>
              <a:t>L</a:t>
            </a:r>
            <a:r>
              <a:rPr dirty="0" smtClean="0" sz="1000" spc="50">
                <a:latin typeface="Cambria Math"/>
                <a:cs typeface="Cambria Math"/>
              </a:rPr>
              <a:t>IMIT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63977" y="8648446"/>
            <a:ext cx="769924" cy="0"/>
          </a:xfrm>
          <a:custGeom>
            <a:avLst/>
            <a:gdLst/>
            <a:ahLst/>
            <a:cxnLst/>
            <a:rect l="l" t="t" r="r" b="b"/>
            <a:pathLst>
              <a:path w="769924" h="0">
                <a:moveTo>
                  <a:pt x="0" y="0"/>
                </a:moveTo>
                <a:lnTo>
                  <a:pt x="769924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170047" y="8520938"/>
            <a:ext cx="15875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52927" y="8385302"/>
            <a:ext cx="96266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76954" y="8639759"/>
            <a:ext cx="51435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1.0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65627" y="8648446"/>
            <a:ext cx="935736" cy="0"/>
          </a:xfrm>
          <a:custGeom>
            <a:avLst/>
            <a:gdLst/>
            <a:ahLst/>
            <a:cxnLst/>
            <a:rect l="l" t="t" r="r" b="b"/>
            <a:pathLst>
              <a:path w="935736" h="0">
                <a:moveTo>
                  <a:pt x="0" y="0"/>
                </a:moveTo>
                <a:lnTo>
                  <a:pt x="935736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4531740" y="8648446"/>
            <a:ext cx="486156" cy="0"/>
          </a:xfrm>
          <a:custGeom>
            <a:avLst/>
            <a:gdLst/>
            <a:ahLst/>
            <a:cxnLst/>
            <a:rect l="l" t="t" r="r" b="b"/>
            <a:pathLst>
              <a:path w="486156" h="0">
                <a:moveTo>
                  <a:pt x="0" y="0"/>
                </a:moveTo>
                <a:lnTo>
                  <a:pt x="486156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4337430" y="8385302"/>
            <a:ext cx="1457960" cy="478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7650">
              <a:lnSpc>
                <a:spcPts val="1505"/>
              </a:lnSpc>
            </a:pPr>
            <a:r>
              <a:rPr dirty="0" smtClean="0" sz="1400">
                <a:latin typeface="Cambria Math"/>
                <a:cs typeface="Cambria Math"/>
              </a:rPr>
              <a:t>9.3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245"/>
              </a:lnSpc>
            </a:pP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-37698" sz="2100" spc="0">
                <a:latin typeface="Cambria Math"/>
                <a:cs typeface="Cambria Math"/>
              </a:rPr>
              <a:t>1.0</a:t>
            </a:r>
            <a:r>
              <a:rPr dirty="0" smtClean="0" baseline="-37698" sz="2100" spc="7">
                <a:latin typeface="Cambria Math"/>
                <a:cs typeface="Cambria Math"/>
              </a:rPr>
              <a:t> </a:t>
            </a:r>
            <a:r>
              <a:rPr dirty="0" smtClean="0" baseline="-37698" sz="2100" spc="-7">
                <a:latin typeface="Cambria Math"/>
                <a:cs typeface="Cambria Math"/>
              </a:rPr>
              <a:t>k</a:t>
            </a:r>
            <a:r>
              <a:rPr dirty="0" smtClean="0" baseline="-37698" sz="2100" spc="0">
                <a:latin typeface="Cambria Math"/>
                <a:cs typeface="Cambria Math"/>
              </a:rPr>
              <a:t>Ω</a:t>
            </a:r>
            <a:r>
              <a:rPr dirty="0" smtClean="0" baseline="-37698" sz="2100" spc="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9.3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mA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02866" y="8921698"/>
            <a:ext cx="3570604" cy="2724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𝑅</a:t>
            </a:r>
            <a:r>
              <a:rPr dirty="0" smtClean="0" baseline="-34722" sz="1200" spc="120">
                <a:latin typeface="Cambria Math"/>
                <a:cs typeface="Cambria Math"/>
              </a:rPr>
              <a:t>L</a:t>
            </a:r>
            <a:r>
              <a:rPr dirty="0" smtClean="0" baseline="-34722" sz="1200" spc="82">
                <a:latin typeface="Cambria Math"/>
                <a:cs typeface="Cambria Math"/>
              </a:rPr>
              <a:t>I</a:t>
            </a:r>
            <a:r>
              <a:rPr dirty="0" smtClean="0" baseline="-34722" sz="1200" spc="165">
                <a:latin typeface="Cambria Math"/>
                <a:cs typeface="Cambria Math"/>
              </a:rPr>
              <a:t>M</a:t>
            </a:r>
            <a:r>
              <a:rPr dirty="0" smtClean="0" baseline="-34722" sz="1200" spc="82">
                <a:latin typeface="Cambria Math"/>
                <a:cs typeface="Cambria Math"/>
              </a:rPr>
              <a:t>I</a:t>
            </a:r>
            <a:r>
              <a:rPr dirty="0" smtClean="0" baseline="-34722" sz="1200" spc="112">
                <a:latin typeface="Cambria Math"/>
                <a:cs typeface="Cambria Math"/>
              </a:rPr>
              <a:t>T</a:t>
            </a:r>
            <a:r>
              <a:rPr dirty="0" smtClean="0" baseline="-34722" sz="1200" spc="112">
                <a:latin typeface="Cambria Math"/>
                <a:cs typeface="Cambria Math"/>
              </a:rPr>
              <a:t>  </a:t>
            </a:r>
            <a:r>
              <a:rPr dirty="0" smtClean="0" baseline="-34722" sz="12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67">
                <a:latin typeface="Cambria Math"/>
                <a:cs typeface="Cambria Math"/>
              </a:rPr>
              <a:t>F</a:t>
            </a:r>
            <a:r>
              <a:rPr dirty="0" smtClean="0" baseline="-16666" sz="1500" spc="67">
                <a:latin typeface="Cambria Math"/>
                <a:cs typeface="Cambria Math"/>
              </a:rPr>
              <a:t> </a:t>
            </a:r>
            <a:r>
              <a:rPr dirty="0" smtClean="0" baseline="-16666" sz="1500" spc="-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67">
                <a:latin typeface="Cambria Math"/>
                <a:cs typeface="Cambria Math"/>
              </a:rPr>
              <a:t>L</a:t>
            </a:r>
            <a:r>
              <a:rPr dirty="0" smtClean="0" baseline="-16666" sz="1500" spc="75">
                <a:latin typeface="Cambria Math"/>
                <a:cs typeface="Cambria Math"/>
              </a:rPr>
              <a:t>IMIT</a:t>
            </a:r>
            <a:r>
              <a:rPr dirty="0" smtClean="0" baseline="-16666" sz="1500" spc="75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9</a:t>
            </a:r>
            <a:r>
              <a:rPr dirty="0" smtClean="0" sz="1400" spc="-15">
                <a:latin typeface="Cambria Math"/>
                <a:cs typeface="Cambria Math"/>
              </a:rPr>
              <a:t>.</a:t>
            </a:r>
            <a:r>
              <a:rPr dirty="0" smtClean="0" sz="1400" spc="0">
                <a:latin typeface="Cambria Math"/>
                <a:cs typeface="Cambria Math"/>
              </a:rPr>
              <a:t>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baseline="1984" sz="2100" spc="-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1.0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9.3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463039" y="4978908"/>
            <a:ext cx="5483352" cy="1943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424" y="5381244"/>
            <a:ext cx="7080504" cy="3563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92759"/>
            <a:ext cx="1983739" cy="3048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509395" algn="l"/>
              </a:tabLst>
            </a:pPr>
            <a:r>
              <a:rPr dirty="0" smtClean="0" sz="1400">
                <a:latin typeface="Times New Roman"/>
                <a:cs typeface="Times New Roman"/>
              </a:rPr>
              <a:t>Co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plete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l:	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67">
                <a:latin typeface="Cambria Math"/>
                <a:cs typeface="Cambria Math"/>
              </a:rPr>
              <a:t>F</a:t>
            </a:r>
            <a:r>
              <a:rPr dirty="0" smtClean="0" baseline="-16666" sz="1500" spc="6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130">
                <a:latin typeface="Cambria Math"/>
                <a:cs typeface="Cambria Math"/>
              </a:rPr>
              <a:t> </a:t>
            </a:r>
            <a:r>
              <a:rPr dirty="0" smtClean="0" baseline="-38888" sz="1500" spc="-15">
                <a:latin typeface="Cambria Math"/>
                <a:cs typeface="Cambria Math"/>
              </a:rPr>
              <a:t>𝑅</a:t>
            </a:r>
            <a:endParaRPr baseline="-38888" sz="15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654" y="438404"/>
            <a:ext cx="720090" cy="1854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baseline="-13888" sz="1200" spc="127">
                <a:latin typeface="Cambria Math"/>
                <a:cs typeface="Cambria Math"/>
              </a:rPr>
              <a:t>BIA</a:t>
            </a:r>
            <a:r>
              <a:rPr dirty="0" smtClean="0" baseline="-13888" sz="1200" spc="195">
                <a:latin typeface="Cambria Math"/>
                <a:cs typeface="Cambria Math"/>
              </a:rPr>
              <a:t>S</a:t>
            </a:r>
            <a:r>
              <a:rPr dirty="0" smtClean="0" sz="1000" spc="-30">
                <a:latin typeface="Cambria Math"/>
                <a:cs typeface="Cambria Math"/>
              </a:rPr>
              <a:t>−</a:t>
            </a:r>
            <a:r>
              <a:rPr dirty="0" smtClean="0" sz="1000" spc="15">
                <a:latin typeface="Cambria Math"/>
                <a:cs typeface="Cambria Math"/>
              </a:rPr>
              <a:t>0</a:t>
            </a:r>
            <a:r>
              <a:rPr dirty="0" smtClean="0" sz="1000" spc="5">
                <a:latin typeface="Cambria Math"/>
                <a:cs typeface="Cambria Math"/>
              </a:rPr>
              <a:t>.</a:t>
            </a:r>
            <a:r>
              <a:rPr dirty="0" smtClean="0" sz="1000" spc="15">
                <a:latin typeface="Cambria Math"/>
                <a:cs typeface="Cambria Math"/>
              </a:rPr>
              <a:t>7</a:t>
            </a:r>
            <a:r>
              <a:rPr dirty="0" smtClean="0" sz="1000" spc="65">
                <a:latin typeface="Cambria Math"/>
                <a:cs typeface="Cambria Math"/>
              </a:rPr>
              <a:t>V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00045" y="684783"/>
            <a:ext cx="619760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537210" algn="l"/>
              </a:tabLst>
            </a:pPr>
            <a:r>
              <a:rPr dirty="0" smtClean="0" sz="800" spc="80">
                <a:latin typeface="Cambria Math"/>
                <a:cs typeface="Cambria Math"/>
              </a:rPr>
              <a:t>L</a:t>
            </a:r>
            <a:r>
              <a:rPr dirty="0" smtClean="0" sz="800" spc="55">
                <a:latin typeface="Cambria Math"/>
                <a:cs typeface="Cambria Math"/>
              </a:rPr>
              <a:t>I</a:t>
            </a:r>
            <a:r>
              <a:rPr dirty="0" smtClean="0" sz="800" spc="110">
                <a:latin typeface="Cambria Math"/>
                <a:cs typeface="Cambria Math"/>
              </a:rPr>
              <a:t>M</a:t>
            </a:r>
            <a:r>
              <a:rPr dirty="0" smtClean="0" sz="800" spc="55">
                <a:latin typeface="Cambria Math"/>
                <a:cs typeface="Cambria Math"/>
              </a:rPr>
              <a:t>I</a:t>
            </a:r>
            <a:r>
              <a:rPr dirty="0" smtClean="0" sz="800" spc="75">
                <a:latin typeface="Cambria Math"/>
                <a:cs typeface="Cambria Math"/>
              </a:rPr>
              <a:t>T</a:t>
            </a:r>
            <a:r>
              <a:rPr dirty="0" smtClean="0" sz="800" spc="75">
                <a:latin typeface="Cambria Math"/>
                <a:cs typeface="Cambria Math"/>
              </a:rPr>
              <a:t>	</a:t>
            </a:r>
            <a:r>
              <a:rPr dirty="0" smtClean="0" sz="800" spc="75">
                <a:latin typeface="Cambria Math"/>
                <a:cs typeface="Cambria Math"/>
              </a:rPr>
              <a:t>𝑑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24354" y="620268"/>
            <a:ext cx="693724" cy="0"/>
          </a:xfrm>
          <a:custGeom>
            <a:avLst/>
            <a:gdLst/>
            <a:ahLst/>
            <a:cxnLst/>
            <a:rect l="l" t="t" r="r" b="b"/>
            <a:pathLst>
              <a:path w="693724" h="0">
                <a:moveTo>
                  <a:pt x="0" y="0"/>
                </a:moveTo>
                <a:lnTo>
                  <a:pt x="693724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720467" y="492759"/>
            <a:ext cx="2818765" cy="3048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47980">
              <a:lnSpc>
                <a:spcPts val="1490"/>
              </a:lnSpc>
              <a:tabLst>
                <a:tab pos="1315085" algn="l"/>
                <a:tab pos="1991995" algn="l"/>
              </a:tabLst>
            </a:pPr>
            <a:r>
              <a:rPr dirty="0" smtClean="0" sz="1400">
                <a:latin typeface="Cambria Math"/>
                <a:cs typeface="Cambria Math"/>
              </a:rPr>
              <a:t>=	</a:t>
            </a:r>
            <a:r>
              <a:rPr dirty="0" smtClean="0" sz="1400">
                <a:latin typeface="Cambria Math"/>
                <a:cs typeface="Cambria Math"/>
              </a:rPr>
              <a:t>=	</a:t>
            </a: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9.21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mA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819"/>
              </a:lnSpc>
              <a:tabLst>
                <a:tab pos="528955" algn="l"/>
                <a:tab pos="1496695" algn="l"/>
              </a:tabLst>
            </a:pPr>
            <a:r>
              <a:rPr dirty="0" smtClean="0" sz="1000" spc="-30">
                <a:latin typeface="Cambria Math"/>
                <a:cs typeface="Cambria Math"/>
              </a:rPr>
              <a:t>+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95">
                <a:latin typeface="Cambria Math"/>
                <a:cs typeface="Cambria Math"/>
              </a:rPr>
              <a:t>′</a:t>
            </a:r>
            <a:r>
              <a:rPr dirty="0" smtClean="0" sz="1000" spc="95">
                <a:latin typeface="Cambria Math"/>
                <a:cs typeface="Cambria Math"/>
              </a:rPr>
              <a:t>	</a:t>
            </a:r>
            <a:r>
              <a:rPr dirty="0" smtClean="0" sz="1000" spc="30">
                <a:latin typeface="Cambria Math"/>
                <a:cs typeface="Cambria Math"/>
              </a:rPr>
              <a:t>1</a:t>
            </a:r>
            <a:r>
              <a:rPr dirty="0" smtClean="0" sz="1000" spc="-10">
                <a:latin typeface="Cambria Math"/>
                <a:cs typeface="Cambria Math"/>
              </a:rPr>
              <a:t>.</a:t>
            </a:r>
            <a:r>
              <a:rPr dirty="0" smtClean="0" sz="1000" spc="20">
                <a:latin typeface="Cambria Math"/>
                <a:cs typeface="Cambria Math"/>
              </a:rPr>
              <a:t>0</a:t>
            </a:r>
            <a:r>
              <a:rPr dirty="0" smtClean="0" sz="1000" spc="-5">
                <a:latin typeface="Cambria Math"/>
                <a:cs typeface="Cambria Math"/>
              </a:rPr>
              <a:t> </a:t>
            </a:r>
            <a:r>
              <a:rPr dirty="0" smtClean="0" sz="1000" spc="65">
                <a:latin typeface="Cambria Math"/>
                <a:cs typeface="Cambria Math"/>
              </a:rPr>
              <a:t>kΩ</a:t>
            </a:r>
            <a:r>
              <a:rPr dirty="0" smtClean="0" sz="1000" spc="-20">
                <a:latin typeface="Cambria Math"/>
                <a:cs typeface="Cambria Math"/>
              </a:rPr>
              <a:t>+</a:t>
            </a:r>
            <a:r>
              <a:rPr dirty="0" smtClean="0" sz="1000" spc="15">
                <a:latin typeface="Cambria Math"/>
                <a:cs typeface="Cambria Math"/>
              </a:rPr>
              <a:t>1</a:t>
            </a:r>
            <a:r>
              <a:rPr dirty="0" smtClean="0" sz="1000" spc="20">
                <a:latin typeface="Cambria Math"/>
                <a:cs typeface="Cambria Math"/>
              </a:rPr>
              <a:t>0</a:t>
            </a:r>
            <a:r>
              <a:rPr dirty="0" smtClean="0" sz="1000" spc="5">
                <a:latin typeface="Cambria Math"/>
                <a:cs typeface="Cambria Math"/>
              </a:rPr>
              <a:t> </a:t>
            </a:r>
            <a:r>
              <a:rPr dirty="0" smtClean="0" sz="1000" spc="70">
                <a:latin typeface="Cambria Math"/>
                <a:cs typeface="Cambria Math"/>
              </a:rPr>
              <a:t>Ω</a:t>
            </a:r>
            <a:r>
              <a:rPr dirty="0" smtClean="0" sz="1000" spc="70">
                <a:latin typeface="Cambria Math"/>
                <a:cs typeface="Cambria Math"/>
              </a:rPr>
              <a:t>	</a:t>
            </a:r>
            <a:r>
              <a:rPr dirty="0" smtClean="0" sz="1000" spc="15">
                <a:latin typeface="Cambria Math"/>
                <a:cs typeface="Cambria Math"/>
              </a:rPr>
              <a:t>101</a:t>
            </a:r>
            <a:r>
              <a:rPr dirty="0" smtClean="0" sz="1000" spc="20">
                <a:latin typeface="Cambria Math"/>
                <a:cs typeface="Cambria Math"/>
              </a:rPr>
              <a:t>0</a:t>
            </a:r>
            <a:r>
              <a:rPr dirty="0" smtClean="0" sz="1000" spc="5">
                <a:latin typeface="Cambria Math"/>
                <a:cs typeface="Cambria Math"/>
              </a:rPr>
              <a:t> </a:t>
            </a:r>
            <a:r>
              <a:rPr dirty="0" smtClean="0" sz="1000" spc="70">
                <a:latin typeface="Cambria Math"/>
                <a:cs typeface="Cambria Math"/>
              </a:rPr>
              <a:t>Ω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37102" y="438404"/>
            <a:ext cx="144018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979805" algn="l"/>
                <a:tab pos="1426845" algn="l"/>
              </a:tabLst>
            </a:pP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70" u="heavy">
                <a:latin typeface="Cambria Math"/>
                <a:cs typeface="Cambria Math"/>
              </a:rPr>
              <a:t> </a:t>
            </a:r>
            <a:r>
              <a:rPr dirty="0" smtClean="0" sz="1000" spc="15" u="heavy">
                <a:latin typeface="Cambria Math"/>
                <a:cs typeface="Cambria Math"/>
              </a:rPr>
              <a:t>10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5" u="heavy">
                <a:latin typeface="Cambria Math"/>
                <a:cs typeface="Cambria Math"/>
              </a:rPr>
              <a:t> </a:t>
            </a:r>
            <a:r>
              <a:rPr dirty="0" smtClean="0" sz="1000" spc="65" u="heavy">
                <a:latin typeface="Cambria Math"/>
                <a:cs typeface="Cambria Math"/>
              </a:rPr>
              <a:t>V</a:t>
            </a:r>
            <a:r>
              <a:rPr dirty="0" smtClean="0" sz="1000" spc="0" u="heavy">
                <a:latin typeface="Cambria Math"/>
                <a:cs typeface="Cambria Math"/>
              </a:rPr>
              <a:t> </a:t>
            </a:r>
            <a:r>
              <a:rPr dirty="0" smtClean="0" sz="1000" spc="-30" u="heavy">
                <a:latin typeface="Cambria Math"/>
                <a:cs typeface="Cambria Math"/>
              </a:rPr>
              <a:t>−</a:t>
            </a:r>
            <a:r>
              <a:rPr dirty="0" smtClean="0" sz="1000" spc="20" u="heavy">
                <a:latin typeface="Cambria Math"/>
                <a:cs typeface="Cambria Math"/>
              </a:rPr>
              <a:t>0</a:t>
            </a:r>
            <a:r>
              <a:rPr dirty="0" smtClean="0" sz="1000" spc="5" u="heavy">
                <a:latin typeface="Cambria Math"/>
                <a:cs typeface="Cambria Math"/>
              </a:rPr>
              <a:t> </a:t>
            </a:r>
            <a:r>
              <a:rPr dirty="0" smtClean="0" sz="1000" spc="-10" u="heavy">
                <a:latin typeface="Cambria Math"/>
                <a:cs typeface="Cambria Math"/>
              </a:rPr>
              <a:t>.</a:t>
            </a:r>
            <a:r>
              <a:rPr dirty="0" smtClean="0" sz="1000" spc="20" u="heavy">
                <a:latin typeface="Cambria Math"/>
                <a:cs typeface="Cambria Math"/>
              </a:rPr>
              <a:t>7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65" u="heavy">
                <a:latin typeface="Cambria Math"/>
                <a:cs typeface="Cambria Math"/>
              </a:rPr>
              <a:t>V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65" u="heavy">
                <a:latin typeface="Cambria Math"/>
                <a:cs typeface="Cambria Math"/>
              </a:rPr>
              <a:t> </a:t>
            </a:r>
            <a:r>
              <a:rPr dirty="0" smtClean="0" sz="1000" spc="0">
                <a:latin typeface="Cambria Math"/>
                <a:cs typeface="Cambria Math"/>
              </a:rPr>
              <a:t>	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  </a:t>
            </a:r>
            <a:r>
              <a:rPr dirty="0" smtClean="0" sz="1000" spc="-25" u="heavy">
                <a:latin typeface="Cambria Math"/>
                <a:cs typeface="Cambria Math"/>
              </a:rPr>
              <a:t> </a:t>
            </a:r>
            <a:r>
              <a:rPr dirty="0" smtClean="0" sz="1000" spc="-10" u="heavy">
                <a:latin typeface="Cambria Math"/>
                <a:cs typeface="Cambria Math"/>
              </a:rPr>
              <a:t>9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.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20" u="heavy">
                <a:latin typeface="Cambria Math"/>
                <a:cs typeface="Cambria Math"/>
              </a:rPr>
              <a:t>3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5" u="heavy">
                <a:latin typeface="Cambria Math"/>
                <a:cs typeface="Cambria Math"/>
              </a:rPr>
              <a:t> </a:t>
            </a:r>
            <a:r>
              <a:rPr dirty="0" smtClean="0" sz="1000" spc="65" u="heavy">
                <a:latin typeface="Cambria Math"/>
                <a:cs typeface="Cambria Math"/>
              </a:rPr>
              <a:t>V</a:t>
            </a:r>
            <a:r>
              <a:rPr dirty="0" smtClean="0" sz="1000" spc="-5" u="heavy">
                <a:latin typeface="Cambria Math"/>
                <a:cs typeface="Cambria Math"/>
              </a:rPr>
              <a:t> </a:t>
            </a:r>
            <a:r>
              <a:rPr dirty="0" smtClean="0" sz="1000" spc="-5" u="heavy">
                <a:latin typeface="Cambria Math"/>
                <a:cs typeface="Cambria Math"/>
              </a:rPr>
              <a:t>	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12722" y="879856"/>
            <a:ext cx="4311015" cy="30073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67">
                <a:latin typeface="Cambria Math"/>
                <a:cs typeface="Cambria Math"/>
              </a:rPr>
              <a:t>F</a:t>
            </a:r>
            <a:r>
              <a:rPr dirty="0" smtClean="0" baseline="-16666" sz="1500" spc="6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0.7V</a:t>
            </a:r>
            <a:r>
              <a:rPr dirty="0" smtClean="0" sz="1400" spc="-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 𝐼</a:t>
            </a:r>
            <a:r>
              <a:rPr dirty="0" smtClean="0" baseline="-16666" sz="1500" spc="67">
                <a:latin typeface="Cambria Math"/>
                <a:cs typeface="Cambria Math"/>
              </a:rPr>
              <a:t>F</a:t>
            </a:r>
            <a:r>
              <a:rPr dirty="0" smtClean="0" baseline="-16666" sz="1500" spc="67">
                <a:latin typeface="Cambria Math"/>
                <a:cs typeface="Cambria Math"/>
              </a:rPr>
              <a:t>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𝑟</a:t>
            </a:r>
            <a:r>
              <a:rPr dirty="0" smtClean="0" sz="1400" spc="-5">
                <a:latin typeface="Cambria Math"/>
                <a:cs typeface="Cambria Math"/>
              </a:rPr>
              <a:t>′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9.21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1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792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mV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750"/>
              </a:lnSpc>
              <a:spcBef>
                <a:spcPts val="7"/>
              </a:spcBef>
            </a:pPr>
            <a:endParaRPr sz="750"/>
          </a:p>
          <a:p>
            <a:pPr algn="ctr" marL="38100">
              <a:lnSpc>
                <a:spcPct val="100000"/>
              </a:lnSpc>
            </a:pPr>
            <a:r>
              <a:rPr dirty="0" smtClean="0" sz="1400" spc="-1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𝑅</a:t>
            </a:r>
            <a:r>
              <a:rPr dirty="0" smtClean="0" baseline="-34722" sz="1200" spc="120">
                <a:latin typeface="Cambria Math"/>
                <a:cs typeface="Cambria Math"/>
              </a:rPr>
              <a:t>L</a:t>
            </a:r>
            <a:r>
              <a:rPr dirty="0" smtClean="0" baseline="-34722" sz="1200" spc="82">
                <a:latin typeface="Cambria Math"/>
                <a:cs typeface="Cambria Math"/>
              </a:rPr>
              <a:t>I</a:t>
            </a:r>
            <a:r>
              <a:rPr dirty="0" smtClean="0" baseline="-34722" sz="1200" spc="165">
                <a:latin typeface="Cambria Math"/>
                <a:cs typeface="Cambria Math"/>
              </a:rPr>
              <a:t>M</a:t>
            </a:r>
            <a:r>
              <a:rPr dirty="0" smtClean="0" baseline="-34722" sz="1200" spc="67">
                <a:latin typeface="Cambria Math"/>
                <a:cs typeface="Cambria Math"/>
              </a:rPr>
              <a:t>I</a:t>
            </a:r>
            <a:r>
              <a:rPr dirty="0" smtClean="0" baseline="-34722" sz="1200" spc="112">
                <a:latin typeface="Cambria Math"/>
                <a:cs typeface="Cambria Math"/>
              </a:rPr>
              <a:t>T</a:t>
            </a:r>
            <a:r>
              <a:rPr dirty="0" smtClean="0" baseline="-34722" sz="1200" spc="112">
                <a:latin typeface="Cambria Math"/>
                <a:cs typeface="Cambria Math"/>
              </a:rPr>
              <a:t>  </a:t>
            </a:r>
            <a:r>
              <a:rPr dirty="0" smtClean="0" baseline="-34722" sz="1200" spc="-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67">
                <a:latin typeface="Cambria Math"/>
                <a:cs typeface="Cambria Math"/>
              </a:rPr>
              <a:t>F</a:t>
            </a:r>
            <a:r>
              <a:rPr dirty="0" smtClean="0" baseline="-16666" sz="1500" spc="67">
                <a:latin typeface="Cambria Math"/>
                <a:cs typeface="Cambria Math"/>
              </a:rPr>
              <a:t>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67">
                <a:latin typeface="Cambria Math"/>
                <a:cs typeface="Cambria Math"/>
              </a:rPr>
              <a:t>L</a:t>
            </a:r>
            <a:r>
              <a:rPr dirty="0" smtClean="0" baseline="-16666" sz="1500" spc="75">
                <a:latin typeface="Cambria Math"/>
                <a:cs typeface="Cambria Math"/>
              </a:rPr>
              <a:t>IMIT</a:t>
            </a:r>
            <a:r>
              <a:rPr dirty="0" smtClean="0" baseline="-16666" sz="1500" spc="75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9.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baseline="1984" sz="2100" spc="-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1.0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9.21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900"/>
              </a:lnSpc>
              <a:spcBef>
                <a:spcPts val="36"/>
              </a:spcBef>
            </a:pPr>
            <a:endParaRPr sz="900"/>
          </a:p>
          <a:p>
            <a:pPr algn="ctr" marR="4826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R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  <a:p>
            <a:pPr algn="ctr" marL="38735">
              <a:lnSpc>
                <a:spcPct val="100000"/>
              </a:lnSpc>
              <a:spcBef>
                <a:spcPts val="384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R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82">
                <a:latin typeface="Cambria Math"/>
                <a:cs typeface="Cambria Math"/>
              </a:rPr>
              <a:t>IAS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800"/>
              </a:lnSpc>
              <a:spcBef>
                <a:spcPts val="39"/>
              </a:spcBef>
            </a:pPr>
            <a:endParaRPr sz="800"/>
          </a:p>
          <a:p>
            <a:pPr algn="ctr" marL="40005">
              <a:lnSpc>
                <a:spcPct val="100000"/>
              </a:lnSpc>
            </a:pPr>
            <a:r>
              <a:rPr dirty="0" smtClean="0" baseline="19841" sz="2100" spc="-292">
                <a:latin typeface="Cambria Math"/>
                <a:cs typeface="Cambria Math"/>
              </a:rPr>
              <a:t>�</a:t>
            </a:r>
            <a:r>
              <a:rPr dirty="0" smtClean="0" baseline="11111" sz="1500" spc="-15">
                <a:latin typeface="Cambria Math"/>
                <a:cs typeface="Cambria Math"/>
              </a:rPr>
              <a:t>𝑅</a:t>
            </a:r>
            <a:r>
              <a:rPr dirty="0" smtClean="0" sz="800" spc="80">
                <a:latin typeface="Cambria Math"/>
                <a:cs typeface="Cambria Math"/>
              </a:rPr>
              <a:t>L</a:t>
            </a:r>
            <a:r>
              <a:rPr dirty="0" smtClean="0" sz="800" spc="55">
                <a:latin typeface="Cambria Math"/>
                <a:cs typeface="Cambria Math"/>
              </a:rPr>
              <a:t>I</a:t>
            </a:r>
            <a:r>
              <a:rPr dirty="0" smtClean="0" sz="800" spc="110">
                <a:latin typeface="Cambria Math"/>
                <a:cs typeface="Cambria Math"/>
              </a:rPr>
              <a:t>M</a:t>
            </a:r>
            <a:r>
              <a:rPr dirty="0" smtClean="0" sz="800" spc="55">
                <a:latin typeface="Cambria Math"/>
                <a:cs typeface="Cambria Math"/>
              </a:rPr>
              <a:t>I</a:t>
            </a:r>
            <a:r>
              <a:rPr dirty="0" smtClean="0" sz="800" spc="75">
                <a:latin typeface="Cambria Math"/>
                <a:cs typeface="Cambria Math"/>
              </a:rPr>
              <a:t>T</a:t>
            </a:r>
            <a:r>
              <a:rPr dirty="0" smtClean="0" sz="800" spc="75">
                <a:latin typeface="Cambria Math"/>
                <a:cs typeface="Cambria Math"/>
              </a:rPr>
              <a:t>  </a:t>
            </a:r>
            <a:r>
              <a:rPr dirty="0" smtClean="0" sz="800" spc="-60">
                <a:latin typeface="Cambria Math"/>
                <a:cs typeface="Cambria Math"/>
              </a:rPr>
              <a:t> </a:t>
            </a:r>
            <a:r>
              <a:rPr dirty="0" smtClean="0" baseline="19841" sz="2100" spc="0">
                <a:latin typeface="Cambria Math"/>
                <a:cs typeface="Cambria Math"/>
              </a:rPr>
              <a:t>=</a:t>
            </a:r>
            <a:r>
              <a:rPr dirty="0" smtClean="0" baseline="19841" sz="2100" spc="120">
                <a:latin typeface="Cambria Math"/>
                <a:cs typeface="Cambria Math"/>
              </a:rPr>
              <a:t> </a:t>
            </a:r>
            <a:r>
              <a:rPr dirty="0" smtClean="0" baseline="19841" sz="2100" spc="0">
                <a:latin typeface="Cambria Math"/>
                <a:cs typeface="Cambria Math"/>
              </a:rPr>
              <a:t>0</a:t>
            </a:r>
            <a:r>
              <a:rPr dirty="0" smtClean="0" baseline="19841" sz="2100" spc="7">
                <a:latin typeface="Cambria Math"/>
                <a:cs typeface="Cambria Math"/>
              </a:rPr>
              <a:t> </a:t>
            </a:r>
            <a:r>
              <a:rPr dirty="0" smtClean="0" baseline="19841" sz="2100" spc="0">
                <a:latin typeface="Cambria Math"/>
                <a:cs typeface="Cambria Math"/>
              </a:rPr>
              <a:t>V</a:t>
            </a:r>
            <a:endParaRPr baseline="19841" sz="2100">
              <a:latin typeface="Cambria Math"/>
              <a:cs typeface="Cambria Math"/>
            </a:endParaRPr>
          </a:p>
          <a:p>
            <a:pPr algn="ctr" marR="38735">
              <a:lnSpc>
                <a:spcPct val="100000"/>
              </a:lnSpc>
              <a:spcBef>
                <a:spcPts val="430"/>
              </a:spcBef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R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  <a:p>
            <a:pPr algn="ctr" marL="38735">
              <a:lnSpc>
                <a:spcPct val="100000"/>
              </a:lnSpc>
              <a:spcBef>
                <a:spcPts val="380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R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82">
                <a:latin typeface="Cambria Math"/>
                <a:cs typeface="Cambria Math"/>
              </a:rPr>
              <a:t>IAS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850"/>
              </a:lnSpc>
              <a:spcBef>
                <a:spcPts val="14"/>
              </a:spcBef>
            </a:pPr>
            <a:endParaRPr sz="850"/>
          </a:p>
          <a:p>
            <a:pPr algn="ctr" marL="40005">
              <a:lnSpc>
                <a:spcPct val="100000"/>
              </a:lnSpc>
            </a:pPr>
            <a:r>
              <a:rPr dirty="0" smtClean="0" baseline="19841" sz="2100" spc="-292">
                <a:latin typeface="Cambria Math"/>
                <a:cs typeface="Cambria Math"/>
              </a:rPr>
              <a:t>�</a:t>
            </a:r>
            <a:r>
              <a:rPr dirty="0" smtClean="0" baseline="11111" sz="1500" spc="-15">
                <a:latin typeface="Cambria Math"/>
                <a:cs typeface="Cambria Math"/>
              </a:rPr>
              <a:t>𝑅</a:t>
            </a:r>
            <a:r>
              <a:rPr dirty="0" smtClean="0" sz="800" spc="80">
                <a:latin typeface="Cambria Math"/>
                <a:cs typeface="Cambria Math"/>
              </a:rPr>
              <a:t>L</a:t>
            </a:r>
            <a:r>
              <a:rPr dirty="0" smtClean="0" sz="800" spc="55">
                <a:latin typeface="Cambria Math"/>
                <a:cs typeface="Cambria Math"/>
              </a:rPr>
              <a:t>I</a:t>
            </a:r>
            <a:r>
              <a:rPr dirty="0" smtClean="0" sz="800" spc="110">
                <a:latin typeface="Cambria Math"/>
                <a:cs typeface="Cambria Math"/>
              </a:rPr>
              <a:t>M</a:t>
            </a:r>
            <a:r>
              <a:rPr dirty="0" smtClean="0" sz="800" spc="55">
                <a:latin typeface="Cambria Math"/>
                <a:cs typeface="Cambria Math"/>
              </a:rPr>
              <a:t>I</a:t>
            </a:r>
            <a:r>
              <a:rPr dirty="0" smtClean="0" sz="800" spc="75">
                <a:latin typeface="Cambria Math"/>
                <a:cs typeface="Cambria Math"/>
              </a:rPr>
              <a:t>T</a:t>
            </a:r>
            <a:r>
              <a:rPr dirty="0" smtClean="0" sz="800" spc="75">
                <a:latin typeface="Cambria Math"/>
                <a:cs typeface="Cambria Math"/>
              </a:rPr>
              <a:t>  </a:t>
            </a:r>
            <a:r>
              <a:rPr dirty="0" smtClean="0" sz="800" spc="-60">
                <a:latin typeface="Cambria Math"/>
                <a:cs typeface="Cambria Math"/>
              </a:rPr>
              <a:t> </a:t>
            </a:r>
            <a:r>
              <a:rPr dirty="0" smtClean="0" baseline="19841" sz="2100" spc="0">
                <a:latin typeface="Cambria Math"/>
                <a:cs typeface="Cambria Math"/>
              </a:rPr>
              <a:t>=</a:t>
            </a:r>
            <a:r>
              <a:rPr dirty="0" smtClean="0" baseline="19841" sz="2100" spc="120">
                <a:latin typeface="Cambria Math"/>
                <a:cs typeface="Cambria Math"/>
              </a:rPr>
              <a:t> </a:t>
            </a:r>
            <a:r>
              <a:rPr dirty="0" smtClean="0" baseline="19841" sz="2100" spc="0">
                <a:latin typeface="Cambria Math"/>
                <a:cs typeface="Cambria Math"/>
              </a:rPr>
              <a:t>0</a:t>
            </a:r>
            <a:r>
              <a:rPr dirty="0" smtClean="0" baseline="19841" sz="2100" spc="7">
                <a:latin typeface="Cambria Math"/>
                <a:cs typeface="Cambria Math"/>
              </a:rPr>
              <a:t> </a:t>
            </a:r>
            <a:r>
              <a:rPr dirty="0" smtClean="0" baseline="19841" sz="2100" spc="0">
                <a:latin typeface="Cambria Math"/>
                <a:cs typeface="Cambria Math"/>
              </a:rPr>
              <a:t>V</a:t>
            </a:r>
            <a:endParaRPr baseline="19841" sz="2100">
              <a:latin typeface="Cambria Math"/>
              <a:cs typeface="Cambria Math"/>
            </a:endParaRPr>
          </a:p>
          <a:p>
            <a:pPr algn="ctr" marL="36830">
              <a:lnSpc>
                <a:spcPct val="100000"/>
              </a:lnSpc>
              <a:spcBef>
                <a:spcPts val="15"/>
              </a:spcBef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R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𝜇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  <a:p>
            <a:pPr algn="ctr" marL="38100">
              <a:lnSpc>
                <a:spcPts val="1655"/>
              </a:lnSpc>
            </a:pPr>
            <a:r>
              <a:rPr dirty="0" smtClean="0" sz="1400" spc="-1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𝑅</a:t>
            </a:r>
            <a:r>
              <a:rPr dirty="0" smtClean="0" baseline="-34722" sz="1200" spc="120">
                <a:latin typeface="Cambria Math"/>
                <a:cs typeface="Cambria Math"/>
              </a:rPr>
              <a:t>L</a:t>
            </a:r>
            <a:r>
              <a:rPr dirty="0" smtClean="0" baseline="-34722" sz="1200" spc="82">
                <a:latin typeface="Cambria Math"/>
                <a:cs typeface="Cambria Math"/>
              </a:rPr>
              <a:t>I</a:t>
            </a:r>
            <a:r>
              <a:rPr dirty="0" smtClean="0" baseline="-34722" sz="1200" spc="165">
                <a:latin typeface="Cambria Math"/>
                <a:cs typeface="Cambria Math"/>
              </a:rPr>
              <a:t>M</a:t>
            </a:r>
            <a:r>
              <a:rPr dirty="0" smtClean="0" baseline="-34722" sz="1200" spc="67">
                <a:latin typeface="Cambria Math"/>
                <a:cs typeface="Cambria Math"/>
              </a:rPr>
              <a:t>I</a:t>
            </a:r>
            <a:r>
              <a:rPr dirty="0" smtClean="0" baseline="-34722" sz="1200" spc="112">
                <a:latin typeface="Cambria Math"/>
                <a:cs typeface="Cambria Math"/>
              </a:rPr>
              <a:t>T</a:t>
            </a:r>
            <a:r>
              <a:rPr dirty="0" smtClean="0" baseline="-34722" sz="1200" spc="112">
                <a:latin typeface="Cambria Math"/>
                <a:cs typeface="Cambria Math"/>
              </a:rPr>
              <a:t>  </a:t>
            </a:r>
            <a:r>
              <a:rPr dirty="0" smtClean="0" baseline="-34722" sz="1200" spc="-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R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𝑅</a:t>
            </a:r>
            <a:r>
              <a:rPr dirty="0" smtClean="0" baseline="-16666" sz="1500" spc="67">
                <a:latin typeface="Cambria Math"/>
                <a:cs typeface="Cambria Math"/>
              </a:rPr>
              <a:t>L</a:t>
            </a:r>
            <a:r>
              <a:rPr dirty="0" smtClean="0" baseline="-16666" sz="1500" spc="75">
                <a:latin typeface="Cambria Math"/>
                <a:cs typeface="Cambria Math"/>
              </a:rPr>
              <a:t>IMIT</a:t>
            </a:r>
            <a:r>
              <a:rPr dirty="0" smtClean="0" baseline="-16666" sz="1500" spc="75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𝜇</a:t>
            </a:r>
            <a:r>
              <a:rPr dirty="0" smtClean="0" sz="1400" spc="-15">
                <a:latin typeface="Cambria Math"/>
                <a:cs typeface="Cambria Math"/>
              </a:rPr>
              <a:t>A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1.0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mV</a:t>
            </a:r>
            <a:endParaRPr sz="1400">
              <a:latin typeface="Cambria Math"/>
              <a:cs typeface="Cambria Math"/>
            </a:endParaRPr>
          </a:p>
          <a:p>
            <a:pPr algn="ctr" marL="38100">
              <a:lnSpc>
                <a:spcPct val="100000"/>
              </a:lnSpc>
              <a:spcBef>
                <a:spcPts val="140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R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82">
                <a:latin typeface="Cambria Math"/>
                <a:cs typeface="Cambria Math"/>
              </a:rPr>
              <a:t>IAS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𝑅</a:t>
            </a:r>
            <a:r>
              <a:rPr dirty="0" smtClean="0" baseline="-34722" sz="1200" spc="120">
                <a:latin typeface="Cambria Math"/>
                <a:cs typeface="Cambria Math"/>
              </a:rPr>
              <a:t>L</a:t>
            </a:r>
            <a:r>
              <a:rPr dirty="0" smtClean="0" baseline="-34722" sz="1200" spc="82">
                <a:latin typeface="Cambria Math"/>
                <a:cs typeface="Cambria Math"/>
              </a:rPr>
              <a:t>I</a:t>
            </a:r>
            <a:r>
              <a:rPr dirty="0" smtClean="0" baseline="-34722" sz="1200" spc="165">
                <a:latin typeface="Cambria Math"/>
                <a:cs typeface="Cambria Math"/>
              </a:rPr>
              <a:t>M</a:t>
            </a:r>
            <a:r>
              <a:rPr dirty="0" smtClean="0" baseline="-34722" sz="1200" spc="67">
                <a:latin typeface="Cambria Math"/>
                <a:cs typeface="Cambria Math"/>
              </a:rPr>
              <a:t>I</a:t>
            </a:r>
            <a:r>
              <a:rPr dirty="0" smtClean="0" baseline="-34722" sz="1200" spc="112">
                <a:latin typeface="Cambria Math"/>
                <a:cs typeface="Cambria Math"/>
              </a:rPr>
              <a:t>T</a:t>
            </a:r>
            <a:r>
              <a:rPr dirty="0" smtClean="0" baseline="-34722" sz="1200" spc="112">
                <a:latin typeface="Cambria Math"/>
                <a:cs typeface="Cambria Math"/>
              </a:rPr>
              <a:t>  </a:t>
            </a:r>
            <a:r>
              <a:rPr dirty="0" smtClean="0" baseline="-34722" sz="1200" spc="-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− 1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9.999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1521714"/>
            <a:ext cx="118110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(b)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4500" y="2372106"/>
            <a:ext cx="118554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Prac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4500" y="3172586"/>
            <a:ext cx="125476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Co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plete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4500" y="3942207"/>
            <a:ext cx="6885940" cy="14859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2.4 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H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5" b="1">
                <a:solidFill>
                  <a:srgbClr val="006FC0"/>
                </a:solidFill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-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W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v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e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ect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fie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34"/>
              </a:spcBef>
            </a:pPr>
            <a:endParaRPr sz="650"/>
          </a:p>
          <a:p>
            <a:pPr marL="239395" marR="19685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Beca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ity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di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Rec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c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3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 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marR="12700" indent="-227329">
              <a:lnSpc>
                <a:spcPct val="109300"/>
              </a:lnSpc>
              <a:spcBef>
                <a:spcPts val="2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The</a:t>
            </a:r>
            <a:r>
              <a:rPr dirty="0" smtClean="0" sz="1400" spc="14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dc</a:t>
            </a:r>
            <a:r>
              <a:rPr dirty="0" smtClean="0" sz="1400" spc="140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p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wer</a:t>
            </a:r>
            <a:r>
              <a:rPr dirty="0" smtClean="0" sz="1400" spc="140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upp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y</a:t>
            </a:r>
            <a:r>
              <a:rPr dirty="0" smtClean="0" sz="1400" spc="15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14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f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10" i="1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14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d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14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f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15" i="1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13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f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te</a:t>
            </a:r>
            <a:r>
              <a:rPr dirty="0" smtClean="0" sz="1400" spc="10" i="1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 re</a:t>
            </a:r>
            <a:r>
              <a:rPr dirty="0" smtClean="0" sz="1400" spc="-10" i="1">
                <a:latin typeface="Times New Roman"/>
                <a:cs typeface="Times New Roman"/>
              </a:rPr>
              <a:t>g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0" i="1">
                <a:latin typeface="Times New Roman"/>
                <a:cs typeface="Times New Roman"/>
              </a:rPr>
              <a:t>l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or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Figure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9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10030" y="8875471"/>
            <a:ext cx="475107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2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9: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B</a:t>
            </a:r>
            <a:r>
              <a:rPr dirty="0" smtClean="0" sz="1200" spc="0">
                <a:latin typeface="Times New Roman"/>
                <a:cs typeface="Times New Roman"/>
              </a:rPr>
              <a:t>lock di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gr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 of a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pow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supp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with a lo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a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tifier.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39419"/>
            <a:ext cx="6885305" cy="1114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h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5" i="1">
                <a:latin typeface="Times New Roman"/>
                <a:cs typeface="Times New Roman"/>
              </a:rPr>
              <a:t>f</a:t>
            </a:r>
            <a:r>
              <a:rPr dirty="0" smtClean="0" sz="1400" spc="0" i="1">
                <a:latin typeface="Times New Roman"/>
                <a:cs typeface="Times New Roman"/>
              </a:rPr>
              <a:t>-</a:t>
            </a:r>
            <a:r>
              <a:rPr dirty="0" smtClean="0" sz="1400" spc="-15" i="1">
                <a:latin typeface="Times New Roman"/>
                <a:cs typeface="Times New Roman"/>
              </a:rPr>
              <a:t>w</a:t>
            </a:r>
            <a:r>
              <a:rPr dirty="0" smtClean="0" sz="1400" spc="0" i="1">
                <a:latin typeface="Times New Roman"/>
                <a:cs typeface="Times New Roman"/>
              </a:rPr>
              <a:t>ave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re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f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marR="12700" indent="-227329">
              <a:lnSpc>
                <a:spcPct val="102899"/>
              </a:lnSpc>
              <a:spcBef>
                <a:spcPts val="4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 in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ha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 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forwa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1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1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°</a:t>
            </a:r>
            <a:r>
              <a:rPr dirty="0" smtClean="0" sz="1400" spc="5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cle.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6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a h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 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 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7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a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v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ou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86329" y="1675638"/>
            <a:ext cx="132080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65">
                <a:latin typeface="Cambria Math"/>
                <a:cs typeface="Cambria Math"/>
              </a:rPr>
              <a:t>A</a:t>
            </a:r>
            <a:r>
              <a:rPr dirty="0" smtClean="0" sz="1000" spc="60">
                <a:latin typeface="Cambria Math"/>
                <a:cs typeface="Cambria Math"/>
              </a:rPr>
              <a:t>V</a:t>
            </a:r>
            <a:r>
              <a:rPr dirty="0" smtClean="0" sz="1000" spc="65">
                <a:latin typeface="Cambria Math"/>
                <a:cs typeface="Cambria Math"/>
              </a:rPr>
              <a:t>G</a:t>
            </a:r>
            <a:r>
              <a:rPr dirty="0" smtClean="0" sz="1000" spc="65">
                <a:latin typeface="Cambria Math"/>
                <a:cs typeface="Cambria Math"/>
              </a:rPr>
              <a:t> </a:t>
            </a:r>
            <a:r>
              <a:rPr dirty="0" smtClean="0" sz="1000" spc="2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15">
                <a:latin typeface="Cambria Math"/>
                <a:cs typeface="Cambria Math"/>
              </a:rPr>
              <a:t>�</a:t>
            </a:r>
            <a:r>
              <a:rPr dirty="0" smtClean="0" sz="1000" spc="0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20">
                <a:latin typeface="Cambria Math"/>
                <a:cs typeface="Cambria Math"/>
              </a:rPr>
              <a:t>�</a:t>
            </a:r>
            <a:r>
              <a:rPr dirty="0" smtClean="0" sz="1000" spc="45">
                <a:latin typeface="Cambria Math"/>
                <a:cs typeface="Cambria Math"/>
              </a:rPr>
              <a:t>)</a:t>
            </a:r>
            <a:r>
              <a:rPr dirty="0" smtClean="0" baseline="13888" sz="2100" spc="0">
                <a:latin typeface="Cambria Math"/>
                <a:cs typeface="Cambria Math"/>
              </a:rPr>
              <a:t>⁄</a:t>
            </a:r>
            <a:r>
              <a:rPr dirty="0" smtClean="0" baseline="11904" sz="2100" spc="0">
                <a:latin typeface="Cambria Math"/>
                <a:cs typeface="Cambria Math"/>
              </a:rPr>
              <a:t>𝜋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62296" y="1639061"/>
            <a:ext cx="95123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qua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1879793"/>
            <a:ext cx="6885305" cy="6737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469900" marR="12700" indent="-229235">
              <a:lnSpc>
                <a:spcPct val="103600"/>
              </a:lnSpc>
              <a:buFont typeface="Wingdings"/>
              <a:buChar char=""/>
              <a:tabLst>
                <a:tab pos="4699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A</a:t>
            </a:r>
            <a:r>
              <a:rPr dirty="0" smtClean="0" baseline="-16666" sz="1500" spc="104">
                <a:latin typeface="Cambria Math"/>
                <a:cs typeface="Cambria Math"/>
              </a:rPr>
              <a:t>V</a:t>
            </a:r>
            <a:r>
              <a:rPr dirty="0" smtClean="0" baseline="-16666" sz="1500" spc="97">
                <a:latin typeface="Cambria Math"/>
                <a:cs typeface="Cambria Math"/>
              </a:rPr>
              <a:t>G</a:t>
            </a:r>
            <a:r>
              <a:rPr dirty="0" smtClean="0" baseline="-16666" sz="1500" spc="97">
                <a:latin typeface="Cambria Math"/>
                <a:cs typeface="Cambria Math"/>
              </a:rPr>
              <a:t>  </a:t>
            </a:r>
            <a:r>
              <a:rPr dirty="0" smtClean="0" baseline="-16666" sz="1500" spc="-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ately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31.8%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 </a:t>
            </a:r>
            <a:r>
              <a:rPr dirty="0" smtClean="0" baseline="-16666" sz="1500" spc="-6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hal</a:t>
            </a:r>
            <a:r>
              <a:rPr dirty="0" smtClean="0" sz="1400" spc="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4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p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ak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55494" y="2591561"/>
            <a:ext cx="1797685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15">
                <a:latin typeface="Cambria Math"/>
                <a:cs typeface="Cambria Math"/>
              </a:rPr>
              <a:t>�</a:t>
            </a:r>
            <a:r>
              <a:rPr dirty="0" smtClean="0" sz="1000" spc="0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2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)</a:t>
            </a:r>
            <a:r>
              <a:rPr dirty="0" smtClean="0" sz="1000" spc="-5">
                <a:latin typeface="Cambria Math"/>
                <a:cs typeface="Cambria Math"/>
              </a:rPr>
              <a:t> </a:t>
            </a:r>
            <a:r>
              <a:rPr dirty="0" smtClean="0" sz="1000" spc="1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25">
                <a:latin typeface="Cambria Math"/>
                <a:cs typeface="Cambria Math"/>
              </a:rPr>
              <a:t>�</a:t>
            </a:r>
            <a:r>
              <a:rPr dirty="0" smtClean="0" sz="1000" spc="-15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3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)</a:t>
            </a:r>
            <a:r>
              <a:rPr dirty="0" smtClean="0" sz="1000" spc="-5">
                <a:latin typeface="Cambria Math"/>
                <a:cs typeface="Cambria Math"/>
              </a:rPr>
              <a:t> </a:t>
            </a:r>
            <a:r>
              <a:rPr dirty="0" smtClean="0" sz="1000" spc="-7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−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0.7V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6304" y="2554985"/>
            <a:ext cx="94996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qua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2788249"/>
            <a:ext cx="6880859" cy="11741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469900" marR="120650" indent="-229235">
              <a:lnSpc>
                <a:spcPct val="107100"/>
              </a:lnSpc>
              <a:buFont typeface="Wingdings"/>
              <a:buChar char=""/>
              <a:tabLst>
                <a:tab pos="4699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se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ary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(</a:t>
            </a:r>
            <a:r>
              <a:rPr dirty="0" smtClean="0" sz="1400" spc="-3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er eq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o,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5" i="1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p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 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��𝑖</a:t>
            </a:r>
            <a:r>
              <a:rPr dirty="0" smtClean="0" sz="1400" spc="-1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42"/>
              </a:spcBef>
            </a:pPr>
            <a:endParaRPr sz="500"/>
          </a:p>
          <a:p>
            <a:pPr algn="ctr" marL="447675">
              <a:lnSpc>
                <a:spcPct val="100000"/>
              </a:lnSpc>
            </a:pPr>
            <a:r>
              <a:rPr dirty="0" smtClean="0" baseline="11904" sz="2100" spc="-494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3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𝑛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��𝑖</a:t>
            </a:r>
            <a:endParaRPr sz="1000">
              <a:latin typeface="Cambria Math"/>
              <a:cs typeface="Cambria Math"/>
            </a:endParaRPr>
          </a:p>
          <a:p>
            <a:pPr marL="239395" indent="-227329">
              <a:lnSpc>
                <a:spcPts val="1585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vol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ear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endParaRPr sz="140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  <a:spcBef>
                <a:spcPts val="60"/>
              </a:spcBef>
            </a:pPr>
            <a:r>
              <a:rPr dirty="0" smtClean="0" sz="140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76957" y="4102227"/>
            <a:ext cx="100076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15">
                <a:latin typeface="Cambria Math"/>
                <a:cs typeface="Cambria Math"/>
              </a:rPr>
              <a:t>P</a:t>
            </a:r>
            <a:r>
              <a:rPr dirty="0" smtClean="0" baseline="11904" sz="2100" spc="0">
                <a:latin typeface="Cambria Math"/>
                <a:cs typeface="Cambria Math"/>
              </a:rPr>
              <a:t>IV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25">
                <a:latin typeface="Cambria Math"/>
                <a:cs typeface="Cambria Math"/>
              </a:rPr>
              <a:t>�</a:t>
            </a:r>
            <a:r>
              <a:rPr dirty="0" smtClean="0" sz="1000" spc="-15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3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)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47640" y="4065651"/>
            <a:ext cx="94996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qua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3100" y="4506086"/>
            <a:ext cx="457581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1300" indent="-229235">
              <a:lnSpc>
                <a:spcPct val="1000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Cambria Math"/>
                <a:cs typeface="Cambria Math"/>
              </a:rPr>
              <a:t>A d</a:t>
            </a:r>
            <a:r>
              <a:rPr dirty="0" smtClean="0" sz="1400" spc="-5">
                <a:latin typeface="Cambria Math"/>
                <a:cs typeface="Cambria Math"/>
              </a:rPr>
              <a:t>i</a:t>
            </a:r>
            <a:r>
              <a:rPr dirty="0" smtClean="0" sz="1400" spc="0">
                <a:latin typeface="Cambria Math"/>
                <a:cs typeface="Cambria Math"/>
              </a:rPr>
              <a:t>ode </a:t>
            </a:r>
            <a:r>
              <a:rPr dirty="0" smtClean="0" sz="1400" spc="-15">
                <a:latin typeface="Cambria Math"/>
                <a:cs typeface="Cambria Math"/>
              </a:rPr>
              <a:t>s</a:t>
            </a:r>
            <a:r>
              <a:rPr dirty="0" smtClean="0" sz="1400" spc="0">
                <a:latin typeface="Cambria Math"/>
                <a:cs typeface="Cambria Math"/>
              </a:rPr>
              <a:t>ho</a:t>
            </a:r>
            <a:r>
              <a:rPr dirty="0" smtClean="0" sz="1400" spc="-10">
                <a:latin typeface="Cambria Math"/>
                <a:cs typeface="Cambria Math"/>
              </a:rPr>
              <a:t>u</a:t>
            </a:r>
            <a:r>
              <a:rPr dirty="0" smtClean="0" sz="1400" spc="0">
                <a:latin typeface="Cambria Math"/>
                <a:cs typeface="Cambria Math"/>
              </a:rPr>
              <a:t>ld be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r</a:t>
            </a:r>
            <a:r>
              <a:rPr dirty="0" smtClean="0" sz="1400" spc="-20">
                <a:latin typeface="Cambria Math"/>
                <a:cs typeface="Cambria Math"/>
              </a:rPr>
              <a:t>a</a:t>
            </a:r>
            <a:r>
              <a:rPr dirty="0" smtClean="0" sz="1400" spc="0">
                <a:latin typeface="Cambria Math"/>
                <a:cs typeface="Cambria Math"/>
              </a:rPr>
              <a:t>ted </a:t>
            </a:r>
            <a:r>
              <a:rPr dirty="0" smtClean="0" sz="1400" spc="-15">
                <a:latin typeface="Cambria Math"/>
                <a:cs typeface="Cambria Math"/>
              </a:rPr>
              <a:t>a</a:t>
            </a:r>
            <a:r>
              <a:rPr dirty="0" smtClean="0" sz="1400" spc="0">
                <a:latin typeface="Cambria Math"/>
                <a:cs typeface="Cambria Math"/>
              </a:rPr>
              <a:t>t </a:t>
            </a:r>
            <a:r>
              <a:rPr dirty="0" smtClean="0" sz="1400" spc="5">
                <a:latin typeface="Cambria Math"/>
                <a:cs typeface="Cambria Math"/>
              </a:rPr>
              <a:t>l</a:t>
            </a:r>
            <a:r>
              <a:rPr dirty="0" smtClean="0" sz="1400" spc="0">
                <a:latin typeface="Cambria Math"/>
                <a:cs typeface="Cambria Math"/>
              </a:rPr>
              <a:t>ea</a:t>
            </a:r>
            <a:r>
              <a:rPr dirty="0" smtClean="0" sz="1400" spc="-20">
                <a:latin typeface="Cambria Math"/>
                <a:cs typeface="Cambria Math"/>
              </a:rPr>
              <a:t>s</a:t>
            </a:r>
            <a:r>
              <a:rPr dirty="0" smtClean="0" sz="1400" spc="0">
                <a:latin typeface="Cambria Math"/>
                <a:cs typeface="Cambria Math"/>
              </a:rPr>
              <a:t>t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20%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h</a:t>
            </a:r>
            <a:r>
              <a:rPr dirty="0" smtClean="0" sz="1400" spc="0">
                <a:latin typeface="Cambria Math"/>
                <a:cs typeface="Cambria Math"/>
              </a:rPr>
              <a:t>i</a:t>
            </a:r>
            <a:r>
              <a:rPr dirty="0" smtClean="0" sz="1400" spc="-10">
                <a:latin typeface="Cambria Math"/>
                <a:cs typeface="Cambria Math"/>
              </a:rPr>
              <a:t>g</a:t>
            </a:r>
            <a:r>
              <a:rPr dirty="0" smtClean="0" sz="1400" spc="0">
                <a:latin typeface="Cambria Math"/>
                <a:cs typeface="Cambria Math"/>
              </a:rPr>
              <a:t>her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than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the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PI</a:t>
            </a:r>
            <a:r>
              <a:rPr dirty="0" smtClean="0" sz="1400" spc="2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Cambria Math"/>
                <a:cs typeface="Cambria Math"/>
              </a:rPr>
              <a:t>.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4500" y="7775193"/>
            <a:ext cx="6694170" cy="5143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151255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2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10: </a:t>
            </a:r>
            <a:r>
              <a:rPr dirty="0" smtClean="0" sz="1200" spc="10">
                <a:latin typeface="Times New Roman"/>
                <a:cs typeface="Times New Roman"/>
              </a:rPr>
              <a:t>H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lf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tif</a:t>
            </a:r>
            <a:r>
              <a:rPr dirty="0" smtClean="0" sz="1200" spc="5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10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ith tr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nsf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rm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oup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input volt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32"/>
              </a:spcBef>
            </a:pPr>
            <a:endParaRPr sz="80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 2-</a:t>
            </a:r>
            <a:r>
              <a:rPr dirty="0" smtClean="0" sz="1400" spc="5" b="1">
                <a:latin typeface="Times New Roman"/>
                <a:cs typeface="Times New Roman"/>
              </a:rPr>
              <a:t>2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 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2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20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?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4500" y="8739835"/>
            <a:ext cx="91757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2</a:t>
            </a:r>
            <a:r>
              <a:rPr dirty="0" smtClean="0" sz="1200" spc="0">
                <a:latin typeface="Times New Roman"/>
                <a:cs typeface="Times New Roman"/>
              </a:rPr>
              <a:t>–</a:t>
            </a:r>
            <a:r>
              <a:rPr dirty="0" smtClean="0" sz="1200" spc="0">
                <a:latin typeface="Times New Roman"/>
                <a:cs typeface="Times New Roman"/>
              </a:rPr>
              <a:t>22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67255" y="8339328"/>
            <a:ext cx="4492752" cy="1078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1403603" y="4806696"/>
            <a:ext cx="4992624" cy="1979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1825751" y="6775704"/>
            <a:ext cx="4416552" cy="970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4608" y="7322819"/>
            <a:ext cx="6118860" cy="1871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524764"/>
            <a:ext cx="65024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4904" y="540511"/>
            <a:ext cx="643255" cy="2438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1920"/>
              </a:lnSpc>
            </a:pPr>
            <a:r>
              <a:rPr dirty="0" smtClean="0" baseline="10416" sz="2400" spc="-359">
                <a:latin typeface="Cambria Math"/>
                <a:cs typeface="Cambria Math"/>
              </a:rPr>
              <a:t>�</a:t>
            </a:r>
            <a:r>
              <a:rPr dirty="0" smtClean="0" sz="1150" spc="75">
                <a:latin typeface="Cambria Math"/>
                <a:cs typeface="Cambria Math"/>
              </a:rPr>
              <a:t>AV</a:t>
            </a:r>
            <a:r>
              <a:rPr dirty="0" smtClean="0" sz="1150" spc="80">
                <a:latin typeface="Cambria Math"/>
                <a:cs typeface="Cambria Math"/>
              </a:rPr>
              <a:t>G</a:t>
            </a:r>
            <a:r>
              <a:rPr dirty="0" smtClean="0" sz="1150" spc="80">
                <a:latin typeface="Cambria Math"/>
                <a:cs typeface="Cambria Math"/>
              </a:rPr>
              <a:t> </a:t>
            </a:r>
            <a:r>
              <a:rPr dirty="0" smtClean="0" sz="1150" spc="10">
                <a:latin typeface="Cambria Math"/>
                <a:cs typeface="Cambria Math"/>
              </a:rPr>
              <a:t> </a:t>
            </a:r>
            <a:r>
              <a:rPr dirty="0" smtClean="0" baseline="10416" sz="2400" spc="-22">
                <a:latin typeface="Cambria Math"/>
                <a:cs typeface="Cambria Math"/>
              </a:rPr>
              <a:t>=</a:t>
            </a:r>
            <a:endParaRPr baseline="10416" sz="24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32685" y="645413"/>
            <a:ext cx="188975" cy="0"/>
          </a:xfrm>
          <a:custGeom>
            <a:avLst/>
            <a:gdLst/>
            <a:ahLst/>
            <a:cxnLst/>
            <a:rect l="l" t="t" r="r" b="b"/>
            <a:pathLst>
              <a:path w="188975" h="0">
                <a:moveTo>
                  <a:pt x="0" y="0"/>
                </a:moveTo>
                <a:lnTo>
                  <a:pt x="188975" y="0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919985" y="436118"/>
            <a:ext cx="780415" cy="4095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>
                <a:latin typeface="Cambria Math"/>
                <a:cs typeface="Cambria Math"/>
              </a:rPr>
              <a:t>�</a:t>
            </a:r>
            <a:r>
              <a:rPr dirty="0" smtClean="0" baseline="-14619" sz="1425" spc="-15">
                <a:latin typeface="Cambria Math"/>
                <a:cs typeface="Cambria Math"/>
              </a:rPr>
              <a:t>𝑃</a:t>
            </a:r>
            <a:r>
              <a:rPr dirty="0" smtClean="0" sz="1150" spc="-10" u="heavy">
                <a:latin typeface="Cambria Math"/>
                <a:cs typeface="Cambria Math"/>
              </a:rPr>
              <a:t> </a:t>
            </a:r>
            <a:r>
              <a:rPr dirty="0" smtClean="0" sz="1150" spc="30" u="heavy">
                <a:latin typeface="Cambria Math"/>
                <a:cs typeface="Cambria Math"/>
              </a:rPr>
              <a:t>50</a:t>
            </a:r>
            <a:r>
              <a:rPr dirty="0" smtClean="0" sz="1150" spc="0" u="heavy">
                <a:latin typeface="Cambria Math"/>
                <a:cs typeface="Cambria Math"/>
              </a:rPr>
              <a:t> </a:t>
            </a:r>
            <a:r>
              <a:rPr dirty="0" smtClean="0" sz="1150" spc="-5" u="heavy">
                <a:latin typeface="Cambria Math"/>
                <a:cs typeface="Cambria Math"/>
              </a:rPr>
              <a:t> </a:t>
            </a:r>
            <a:r>
              <a:rPr dirty="0" smtClean="0" sz="1150" spc="80" u="heavy">
                <a:latin typeface="Cambria Math"/>
                <a:cs typeface="Cambria Math"/>
              </a:rPr>
              <a:t>V</a:t>
            </a:r>
            <a:endParaRPr sz="1150">
              <a:latin typeface="Cambria Math"/>
              <a:cs typeface="Cambria Math"/>
            </a:endParaRPr>
          </a:p>
          <a:p>
            <a:pPr marL="56515">
              <a:lnSpc>
                <a:spcPct val="100000"/>
              </a:lnSpc>
              <a:spcBef>
                <a:spcPts val="370"/>
              </a:spcBef>
            </a:pPr>
            <a:r>
              <a:rPr dirty="0" smtClean="0" sz="1150">
                <a:latin typeface="Cambria Math"/>
                <a:cs typeface="Cambria Math"/>
              </a:rPr>
              <a:t>𝜋𝜋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63826" y="499364"/>
            <a:ext cx="177165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5">
                <a:latin typeface="Cambria Math"/>
                <a:cs typeface="Cambria Math"/>
              </a:rPr>
              <a:t>=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29610" y="499364"/>
            <a:ext cx="780415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5">
                <a:latin typeface="Cambria Math"/>
                <a:cs typeface="Cambria Math"/>
              </a:rPr>
              <a:t>=</a:t>
            </a:r>
            <a:r>
              <a:rPr dirty="0" smtClean="0" sz="1600" spc="95">
                <a:latin typeface="Cambria Math"/>
                <a:cs typeface="Cambria Math"/>
              </a:rPr>
              <a:t> </a:t>
            </a:r>
            <a:r>
              <a:rPr dirty="0" smtClean="0" sz="1600" spc="-10">
                <a:latin typeface="Cambria Math"/>
                <a:cs typeface="Cambria Math"/>
              </a:rPr>
              <a:t>15</a:t>
            </a:r>
            <a:r>
              <a:rPr dirty="0" smtClean="0" sz="1600" spc="-10">
                <a:latin typeface="Cambria Math"/>
                <a:cs typeface="Cambria Math"/>
              </a:rPr>
              <a:t>.</a:t>
            </a:r>
            <a:r>
              <a:rPr dirty="0" smtClean="0" sz="1600" spc="-10">
                <a:latin typeface="Cambria Math"/>
                <a:cs typeface="Cambria Math"/>
              </a:rPr>
              <a:t>9</a:t>
            </a:r>
            <a:r>
              <a:rPr dirty="0" smtClean="0" sz="1600" spc="-5">
                <a:latin typeface="Cambria Math"/>
                <a:cs typeface="Cambria Math"/>
              </a:rPr>
              <a:t> </a:t>
            </a:r>
            <a:r>
              <a:rPr dirty="0" smtClean="0" sz="1600" spc="-10">
                <a:latin typeface="Cambria Math"/>
                <a:cs typeface="Cambria Math"/>
              </a:rPr>
              <a:t>V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913638"/>
            <a:ext cx="6878320" cy="7835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A</a:t>
            </a:r>
            <a:r>
              <a:rPr dirty="0" smtClean="0" baseline="-16666" sz="1500" spc="104">
                <a:latin typeface="Cambria Math"/>
                <a:cs typeface="Cambria Math"/>
              </a:rPr>
              <a:t>V</a:t>
            </a:r>
            <a:r>
              <a:rPr dirty="0" smtClean="0" baseline="-16666" sz="1500" spc="97">
                <a:latin typeface="Cambria Math"/>
                <a:cs typeface="Cambria Math"/>
              </a:rPr>
              <a:t>G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1.8%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7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[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3</a:t>
            </a:r>
            <a:r>
              <a:rPr dirty="0" smtClean="0" sz="1400" spc="0">
                <a:latin typeface="Cambria Math"/>
                <a:cs typeface="Cambria Math"/>
              </a:rPr>
              <a:t>1.8</a:t>
            </a:r>
            <a:r>
              <a:rPr dirty="0" smtClean="0" sz="1400" spc="-5">
                <a:latin typeface="Cambria Math"/>
                <a:cs typeface="Cambria Math"/>
              </a:rPr>
              <a:t>/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00)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×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50V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15.9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sz="1400" spc="-25">
                <a:latin typeface="Cambria Math"/>
                <a:cs typeface="Cambria Math"/>
              </a:rPr>
              <a:t>]</a:t>
            </a:r>
            <a:r>
              <a:rPr dirty="0" smtClean="0" sz="1400" spc="0" i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9"/>
              </a:spcBef>
            </a:pPr>
            <a:endParaRPr sz="700"/>
          </a:p>
          <a:p>
            <a:pPr marL="12700" marR="12700">
              <a:lnSpc>
                <a:spcPct val="1093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65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2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5" b="1">
                <a:latin typeface="Times New Roman"/>
                <a:cs typeface="Times New Roman"/>
              </a:rPr>
              <a:t>3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7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w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12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1N</a:t>
            </a:r>
            <a:r>
              <a:rPr dirty="0" smtClean="0" sz="1400" spc="-10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ic re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3728339"/>
            <a:ext cx="6884670" cy="13296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1905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2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12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32"/>
              </a:spcBef>
            </a:pPr>
            <a:endParaRPr sz="800"/>
          </a:p>
          <a:p>
            <a:pPr marL="12700">
              <a:lnSpc>
                <a:spcPct val="1000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eak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ci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(a)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 algn="ctr" marL="2540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4.30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p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ak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ci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b)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99.3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algn="ctr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20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arr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ial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89171" y="5246242"/>
            <a:ext cx="780592" cy="0"/>
          </a:xfrm>
          <a:custGeom>
            <a:avLst/>
            <a:gdLst/>
            <a:ahLst/>
            <a:cxnLst/>
            <a:rect l="l" t="t" r="r" b="b"/>
            <a:pathLst>
              <a:path w="780592" h="0">
                <a:moveTo>
                  <a:pt x="0" y="0"/>
                </a:moveTo>
                <a:lnTo>
                  <a:pt x="780592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44500" y="5118734"/>
            <a:ext cx="688657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)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 er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2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e</a:t>
            </a:r>
            <a:r>
              <a:rPr dirty="0" smtClean="0" sz="1400" spc="-10">
                <a:latin typeface="Cambria Math"/>
                <a:cs typeface="Cambria Math"/>
              </a:rPr>
              <a:t>r</a:t>
            </a:r>
            <a:r>
              <a:rPr dirty="0" smtClean="0" sz="1400" spc="-10">
                <a:latin typeface="Cambria Math"/>
                <a:cs typeface="Cambria Math"/>
              </a:rPr>
              <a:t>r</a:t>
            </a:r>
            <a:r>
              <a:rPr dirty="0" smtClean="0" sz="1400" spc="0">
                <a:latin typeface="Cambria Math"/>
                <a:cs typeface="Cambria Math"/>
              </a:rPr>
              <a:t>or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47222" sz="1500" spc="22">
                <a:latin typeface="Cambria Math"/>
                <a:cs typeface="Cambria Math"/>
              </a:rPr>
              <a:t>10</a:t>
            </a:r>
            <a:r>
              <a:rPr dirty="0" smtClean="0" baseline="47222" sz="1500" spc="30">
                <a:latin typeface="Cambria Math"/>
                <a:cs typeface="Cambria Math"/>
              </a:rPr>
              <a:t>0</a:t>
            </a:r>
            <a:r>
              <a:rPr dirty="0" smtClean="0" baseline="47222" sz="1500" spc="7">
                <a:latin typeface="Cambria Math"/>
                <a:cs typeface="Cambria Math"/>
              </a:rPr>
              <a:t> </a:t>
            </a:r>
            <a:r>
              <a:rPr dirty="0" smtClean="0" baseline="47222" sz="1500" spc="89">
                <a:latin typeface="Cambria Math"/>
                <a:cs typeface="Cambria Math"/>
              </a:rPr>
              <a:t>V</a:t>
            </a:r>
            <a:r>
              <a:rPr dirty="0" smtClean="0" baseline="47222" sz="1500" spc="-30">
                <a:latin typeface="Cambria Math"/>
                <a:cs typeface="Cambria Math"/>
              </a:rPr>
              <a:t>−</a:t>
            </a:r>
            <a:r>
              <a:rPr dirty="0" smtClean="0" baseline="47222" sz="1500" spc="-15">
                <a:latin typeface="Cambria Math"/>
                <a:cs typeface="Cambria Math"/>
              </a:rPr>
              <a:t>99</a:t>
            </a:r>
            <a:r>
              <a:rPr dirty="0" smtClean="0" baseline="47222" sz="1500" spc="-15">
                <a:latin typeface="Cambria Math"/>
                <a:cs typeface="Cambria Math"/>
              </a:rPr>
              <a:t>.</a:t>
            </a:r>
            <a:r>
              <a:rPr dirty="0" smtClean="0" baseline="47222" sz="1500" spc="30">
                <a:latin typeface="Cambria Math"/>
                <a:cs typeface="Cambria Math"/>
              </a:rPr>
              <a:t>3</a:t>
            </a:r>
            <a:r>
              <a:rPr dirty="0" smtClean="0" baseline="47222" sz="1500" spc="-7">
                <a:latin typeface="Cambria Math"/>
                <a:cs typeface="Cambria Math"/>
              </a:rPr>
              <a:t> </a:t>
            </a:r>
            <a:r>
              <a:rPr dirty="0" smtClean="0" baseline="47222" sz="1500" spc="97">
                <a:latin typeface="Cambria Math"/>
                <a:cs typeface="Cambria Math"/>
              </a:rPr>
              <a:t>V</a:t>
            </a:r>
            <a:r>
              <a:rPr dirty="0" smtClean="0" baseline="47222" sz="1500" spc="14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×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100%</a:t>
            </a:r>
            <a:r>
              <a:rPr dirty="0" smtClean="0" sz="1400" spc="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0.7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;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99228" y="5259451"/>
            <a:ext cx="360045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15">
                <a:latin typeface="Cambria Math"/>
                <a:cs typeface="Cambria Math"/>
              </a:rPr>
              <a:t>10</a:t>
            </a:r>
            <a:r>
              <a:rPr dirty="0" smtClean="0" sz="1000" spc="20">
                <a:latin typeface="Cambria Math"/>
                <a:cs typeface="Cambria Math"/>
              </a:rPr>
              <a:t>0</a:t>
            </a:r>
            <a:r>
              <a:rPr dirty="0" smtClean="0" sz="1000" spc="5">
                <a:latin typeface="Cambria Math"/>
                <a:cs typeface="Cambria Math"/>
              </a:rPr>
              <a:t> </a:t>
            </a:r>
            <a:r>
              <a:rPr dirty="0" smtClean="0" sz="1000" spc="65">
                <a:latin typeface="Cambria Math"/>
                <a:cs typeface="Cambria Math"/>
              </a:rPr>
              <a:t>V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969128" y="5581777"/>
            <a:ext cx="566927" cy="0"/>
          </a:xfrm>
          <a:custGeom>
            <a:avLst/>
            <a:gdLst/>
            <a:ahLst/>
            <a:cxnLst/>
            <a:rect l="l" t="t" r="r" b="b"/>
            <a:pathLst>
              <a:path w="566927" h="0">
                <a:moveTo>
                  <a:pt x="0" y="0"/>
                </a:moveTo>
                <a:lnTo>
                  <a:pt x="566927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44500" y="5454269"/>
            <a:ext cx="679640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(a),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e</a:t>
            </a:r>
            <a:r>
              <a:rPr dirty="0" smtClean="0" sz="1400" spc="-10">
                <a:latin typeface="Cambria Math"/>
                <a:cs typeface="Cambria Math"/>
              </a:rPr>
              <a:t>r</a:t>
            </a:r>
            <a:r>
              <a:rPr dirty="0" smtClean="0" sz="1400" spc="-10">
                <a:latin typeface="Cambria Math"/>
                <a:cs typeface="Cambria Math"/>
              </a:rPr>
              <a:t>r</a:t>
            </a:r>
            <a:r>
              <a:rPr dirty="0" smtClean="0" sz="1400" spc="0">
                <a:latin typeface="Cambria Math"/>
                <a:cs typeface="Cambria Math"/>
              </a:rPr>
              <a:t>or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47222" sz="1500" spc="30">
                <a:latin typeface="Cambria Math"/>
                <a:cs typeface="Cambria Math"/>
              </a:rPr>
              <a:t>5</a:t>
            </a:r>
            <a:r>
              <a:rPr dirty="0" smtClean="0" baseline="47222" sz="1500" spc="-7">
                <a:latin typeface="Cambria Math"/>
                <a:cs typeface="Cambria Math"/>
              </a:rPr>
              <a:t> </a:t>
            </a:r>
            <a:r>
              <a:rPr dirty="0" smtClean="0" baseline="47222" sz="1500" spc="104">
                <a:latin typeface="Cambria Math"/>
                <a:cs typeface="Cambria Math"/>
              </a:rPr>
              <a:t>V</a:t>
            </a:r>
            <a:r>
              <a:rPr dirty="0" smtClean="0" baseline="47222" sz="1500" spc="-44">
                <a:latin typeface="Cambria Math"/>
                <a:cs typeface="Cambria Math"/>
              </a:rPr>
              <a:t>−</a:t>
            </a:r>
            <a:r>
              <a:rPr dirty="0" smtClean="0" baseline="47222" sz="1500" spc="44">
                <a:latin typeface="Cambria Math"/>
                <a:cs typeface="Cambria Math"/>
              </a:rPr>
              <a:t>4</a:t>
            </a:r>
            <a:r>
              <a:rPr dirty="0" smtClean="0" baseline="47222" sz="1500" spc="-15">
                <a:latin typeface="Cambria Math"/>
                <a:cs typeface="Cambria Math"/>
              </a:rPr>
              <a:t>.</a:t>
            </a:r>
            <a:r>
              <a:rPr dirty="0" smtClean="0" baseline="47222" sz="1500" spc="30">
                <a:latin typeface="Cambria Math"/>
                <a:cs typeface="Cambria Math"/>
              </a:rPr>
              <a:t>3</a:t>
            </a:r>
            <a:r>
              <a:rPr dirty="0" smtClean="0" baseline="47222" sz="1500" spc="-7">
                <a:latin typeface="Cambria Math"/>
                <a:cs typeface="Cambria Math"/>
              </a:rPr>
              <a:t> </a:t>
            </a:r>
            <a:r>
              <a:rPr dirty="0" smtClean="0" baseline="47222" sz="1500" spc="97">
                <a:latin typeface="Cambria Math"/>
                <a:cs typeface="Cambria Math"/>
              </a:rPr>
              <a:t>V</a:t>
            </a:r>
            <a:r>
              <a:rPr dirty="0" smtClean="0" baseline="47222" sz="1500" spc="14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×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100%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=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45404" y="5594984"/>
            <a:ext cx="213995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0">
                <a:latin typeface="Cambria Math"/>
                <a:cs typeface="Cambria Math"/>
              </a:rPr>
              <a:t>5</a:t>
            </a:r>
            <a:r>
              <a:rPr dirty="0" smtClean="0" sz="1000" spc="5">
                <a:latin typeface="Cambria Math"/>
                <a:cs typeface="Cambria Math"/>
              </a:rPr>
              <a:t> </a:t>
            </a:r>
            <a:r>
              <a:rPr dirty="0" smtClean="0" sz="1000" spc="65">
                <a:latin typeface="Cambria Math"/>
                <a:cs typeface="Cambria Math"/>
              </a:rPr>
              <a:t>V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4500" y="6825360"/>
            <a:ext cx="6885940" cy="7486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4925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2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13: Output 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olt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for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uits in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0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2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12.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</a:t>
            </a:r>
            <a:r>
              <a:rPr dirty="0" smtClean="0" sz="1200" spc="1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-25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re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t shown on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me s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12700" marR="12700">
              <a:lnSpc>
                <a:spcPct val="1093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-40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2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5" b="1">
                <a:latin typeface="Times New Roman"/>
                <a:cs typeface="Times New Roman"/>
              </a:rPr>
              <a:t>4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4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35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0.5.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4500" y="8328406"/>
            <a:ext cx="89154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2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4500" y="8971991"/>
            <a:ext cx="65024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55850" y="9008567"/>
            <a:ext cx="183007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25">
                <a:latin typeface="Cambria Math"/>
                <a:cs typeface="Cambria Math"/>
              </a:rPr>
              <a:t>�</a:t>
            </a:r>
            <a:r>
              <a:rPr dirty="0" smtClean="0" sz="1000" spc="-15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��𝑖)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1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25">
                <a:latin typeface="Cambria Math"/>
                <a:cs typeface="Cambria Math"/>
              </a:rPr>
              <a:t>�</a:t>
            </a:r>
            <a:r>
              <a:rPr dirty="0" smtClean="0" sz="1000" spc="-15">
                <a:latin typeface="Cambria Math"/>
                <a:cs typeface="Cambria Math"/>
              </a:rPr>
              <a:t>(</a:t>
            </a:r>
            <a:r>
              <a:rPr dirty="0" smtClean="0" sz="1000" spc="-15">
                <a:latin typeface="Cambria Math"/>
                <a:cs typeface="Cambria Math"/>
              </a:rPr>
              <a:t>𝑖</a:t>
            </a:r>
            <a:r>
              <a:rPr dirty="0" smtClean="0" sz="1000" spc="15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)</a:t>
            </a:r>
            <a:r>
              <a:rPr dirty="0" smtClean="0" sz="1000" spc="-5">
                <a:latin typeface="Cambria Math"/>
                <a:cs typeface="Cambria Math"/>
              </a:rPr>
              <a:t> </a:t>
            </a:r>
            <a:r>
              <a:rPr dirty="0" smtClean="0" sz="1000" spc="1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170</a:t>
            </a:r>
            <a:r>
              <a:rPr dirty="0" smtClean="0" baseline="11904" sz="2100" spc="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V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36804" y="1892807"/>
            <a:ext cx="7089648" cy="17861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1397508" y="5750052"/>
            <a:ext cx="4757928" cy="10805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64207" y="7987283"/>
            <a:ext cx="4401312" cy="935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40943"/>
            <a:ext cx="6885305" cy="35515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p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ak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dary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12"/>
              </a:spcBef>
            </a:pPr>
            <a:endParaRPr sz="600"/>
          </a:p>
          <a:p>
            <a:pPr algn="ctr" marR="4445">
              <a:lnSpc>
                <a:spcPct val="100000"/>
              </a:lnSpc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𝑛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��𝑖)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70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85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𝑉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re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ak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49"/>
              </a:spcBef>
            </a:pPr>
            <a:endParaRPr sz="550"/>
          </a:p>
          <a:p>
            <a:pPr algn="ctr" marL="1905">
              <a:lnSpc>
                <a:spcPct val="100000"/>
              </a:lnSpc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5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85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84.3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800"/>
              </a:lnSpc>
              <a:spcBef>
                <a:spcPts val="4"/>
              </a:spcBef>
            </a:pPr>
            <a:endParaRPr sz="800"/>
          </a:p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82">
                <a:latin typeface="Cambria Math"/>
                <a:cs typeface="Cambria Math"/>
              </a:rPr>
              <a:t>s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75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2.5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u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5" b="1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-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W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ve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ec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fie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9"/>
              </a:spcBef>
            </a:pPr>
            <a:endParaRPr sz="950"/>
          </a:p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f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is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ost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only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 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dc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su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4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204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ach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5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15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cts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°</a:t>
            </a:r>
            <a:r>
              <a:rPr dirty="0" smtClean="0" sz="1400" spc="2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cl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8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a f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ll-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 is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5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A</a:t>
            </a:r>
            <a:r>
              <a:rPr dirty="0" smtClean="0" baseline="-16666" sz="1500" spc="89">
                <a:latin typeface="Cambria Math"/>
                <a:cs typeface="Cambria Math"/>
              </a:rPr>
              <a:t>V</a:t>
            </a:r>
            <a:r>
              <a:rPr dirty="0" smtClean="0" baseline="-16666" sz="1500" spc="97">
                <a:latin typeface="Cambria Math"/>
                <a:cs typeface="Cambria Math"/>
              </a:rPr>
              <a:t>G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xi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ately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5">
                <a:latin typeface="Times New Roman"/>
                <a:cs typeface="Times New Roman"/>
              </a:rPr>
              <a:t>3</a:t>
            </a:r>
            <a:r>
              <a:rPr dirty="0" smtClean="0" sz="1400" spc="-2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7%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8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two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 t</a:t>
            </a:r>
            <a:r>
              <a:rPr dirty="0" smtClean="0" sz="1400" spc="-15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ful</a:t>
            </a:r>
            <a:r>
              <a:rPr dirty="0" smtClean="0" sz="1400" spc="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 re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ifi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 </a:t>
            </a:r>
            <a:r>
              <a:rPr dirty="0" smtClean="0" sz="1400" spc="0" b="1">
                <a:latin typeface="Times New Roman"/>
                <a:cs typeface="Times New Roman"/>
              </a:rPr>
              <a:t>center</a:t>
            </a:r>
            <a:r>
              <a:rPr dirty="0" smtClean="0" sz="1400" spc="-15" b="1">
                <a:latin typeface="Times New Roman"/>
                <a:cs typeface="Times New Roman"/>
              </a:rPr>
              <a:t>-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p</a:t>
            </a:r>
            <a:r>
              <a:rPr dirty="0" smtClean="0" sz="1400" spc="-15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ed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bri</a:t>
            </a:r>
            <a:r>
              <a:rPr dirty="0" smtClean="0" sz="1400" spc="-15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ge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8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enter-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apped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u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-5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-W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ve </a:t>
            </a: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ec</a:t>
            </a:r>
            <a:r>
              <a:rPr dirty="0" smtClean="0" sz="1400" spc="-10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if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er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15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lvl="1" marL="465455" indent="-226060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46545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v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ou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08605" y="4164710"/>
            <a:ext cx="56642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65">
                <a:latin typeface="Cambria Math"/>
                <a:cs typeface="Cambria Math"/>
              </a:rPr>
              <a:t>A</a:t>
            </a:r>
            <a:r>
              <a:rPr dirty="0" smtClean="0" sz="1000" spc="60">
                <a:latin typeface="Cambria Math"/>
                <a:cs typeface="Cambria Math"/>
              </a:rPr>
              <a:t>V</a:t>
            </a:r>
            <a:r>
              <a:rPr dirty="0" smtClean="0" sz="1000" spc="65">
                <a:latin typeface="Cambria Math"/>
                <a:cs typeface="Cambria Math"/>
              </a:rPr>
              <a:t>G</a:t>
            </a:r>
            <a:r>
              <a:rPr dirty="0" smtClean="0" sz="1000" spc="65">
                <a:latin typeface="Cambria Math"/>
                <a:cs typeface="Cambria Math"/>
              </a:rPr>
              <a:t> </a:t>
            </a:r>
            <a:r>
              <a:rPr dirty="0" smtClean="0" sz="1000" spc="3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97251" y="4021454"/>
            <a:ext cx="619125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2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15">
                <a:latin typeface="Cambria Math"/>
                <a:cs typeface="Cambria Math"/>
              </a:rPr>
              <a:t>�</a:t>
            </a:r>
            <a:r>
              <a:rPr dirty="0" smtClean="0" sz="1000" spc="0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2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)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42614" y="4247007"/>
            <a:ext cx="13144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𝜋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09951" y="4255642"/>
            <a:ext cx="600455" cy="0"/>
          </a:xfrm>
          <a:custGeom>
            <a:avLst/>
            <a:gdLst/>
            <a:ahLst/>
            <a:cxnLst/>
            <a:rect l="l" t="t" r="r" b="b"/>
            <a:pathLst>
              <a:path w="600455" h="0">
                <a:moveTo>
                  <a:pt x="0" y="0"/>
                </a:moveTo>
                <a:lnTo>
                  <a:pt x="600455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625721" y="4128134"/>
            <a:ext cx="106616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</a:t>
            </a:r>
            <a:r>
              <a:rPr dirty="0" smtClean="0" sz="1400" spc="-10">
                <a:latin typeface="Cambria Math"/>
                <a:cs typeface="Cambria Math"/>
              </a:rPr>
              <a:t>u</a:t>
            </a:r>
            <a:r>
              <a:rPr dirty="0" smtClean="0" sz="1400" spc="0">
                <a:latin typeface="Cambria Math"/>
                <a:cs typeface="Cambria Math"/>
              </a:rPr>
              <a:t>at</a:t>
            </a:r>
            <a:r>
              <a:rPr dirty="0" smtClean="0" sz="1400" spc="-10">
                <a:latin typeface="Cambria Math"/>
                <a:cs typeface="Cambria Math"/>
              </a:rPr>
              <a:t>i</a:t>
            </a:r>
            <a:r>
              <a:rPr dirty="0" smtClean="0" sz="1400" spc="0">
                <a:latin typeface="Cambria Math"/>
                <a:cs typeface="Cambria Math"/>
              </a:rPr>
              <a:t>on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Cambria Math"/>
                <a:cs typeface="Cambria Math"/>
              </a:rPr>
              <a:t>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6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1576" y="4443603"/>
            <a:ext cx="264668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8125" indent="-226060">
              <a:lnSpc>
                <a:spcPct val="100000"/>
              </a:lnSpc>
              <a:buFont typeface="Wingdings"/>
              <a:buChar char=""/>
              <a:tabLst>
                <a:tab pos="23812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ak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47645" y="4838319"/>
            <a:ext cx="71120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25">
                <a:latin typeface="Cambria Math"/>
                <a:cs typeface="Cambria Math"/>
              </a:rPr>
              <a:t>�</a:t>
            </a:r>
            <a:r>
              <a:rPr dirty="0" smtClean="0" sz="1000" spc="-15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2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)</a:t>
            </a:r>
            <a:r>
              <a:rPr dirty="0" smtClean="0" sz="1000" spc="-5">
                <a:latin typeface="Cambria Math"/>
                <a:cs typeface="Cambria Math"/>
              </a:rPr>
              <a:t> </a:t>
            </a:r>
            <a:r>
              <a:rPr dirty="0" smtClean="0" sz="1000" spc="1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endParaRPr baseline="11904" sz="21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82595" y="4695063"/>
            <a:ext cx="50165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15">
                <a:latin typeface="Cambria Math"/>
                <a:cs typeface="Cambria Math"/>
              </a:rPr>
              <a:t>�</a:t>
            </a:r>
            <a:r>
              <a:rPr dirty="0" smtClean="0" sz="1000" spc="0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25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)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74619" y="4920615"/>
            <a:ext cx="12446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95295" y="4929251"/>
            <a:ext cx="484631" cy="0"/>
          </a:xfrm>
          <a:custGeom>
            <a:avLst/>
            <a:gdLst/>
            <a:ahLst/>
            <a:cxnLst/>
            <a:rect l="l" t="t" r="r" b="b"/>
            <a:pathLst>
              <a:path w="484631" h="0">
                <a:moveTo>
                  <a:pt x="0" y="0"/>
                </a:moveTo>
                <a:lnTo>
                  <a:pt x="484631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505327" y="4801742"/>
            <a:ext cx="54038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0.7V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07433" y="4801742"/>
            <a:ext cx="106616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Equ</a:t>
            </a:r>
            <a:r>
              <a:rPr dirty="0" smtClean="0" sz="1400" spc="-15">
                <a:latin typeface="Cambria Math"/>
                <a:cs typeface="Cambria Math"/>
              </a:rPr>
              <a:t>a</a:t>
            </a:r>
            <a:r>
              <a:rPr dirty="0" smtClean="0" sz="1400" spc="0">
                <a:latin typeface="Cambria Math"/>
                <a:cs typeface="Cambria Math"/>
              </a:rPr>
              <a:t>t</a:t>
            </a:r>
            <a:r>
              <a:rPr dirty="0" smtClean="0" sz="1400" spc="-10">
                <a:latin typeface="Cambria Math"/>
                <a:cs typeface="Cambria Math"/>
              </a:rPr>
              <a:t>i</a:t>
            </a:r>
            <a:r>
              <a:rPr dirty="0" smtClean="0" sz="1400" spc="0">
                <a:latin typeface="Cambria Math"/>
                <a:cs typeface="Cambria Math"/>
              </a:rPr>
              <a:t>on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2–</a:t>
            </a:r>
            <a:r>
              <a:rPr dirty="0" smtClean="0" sz="1400" spc="-10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7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1576" y="5115686"/>
            <a:ext cx="3335654" cy="4921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8125" indent="-226060">
              <a:lnSpc>
                <a:spcPct val="100000"/>
              </a:lnSpc>
              <a:buFont typeface="Wingdings"/>
              <a:buChar char=""/>
              <a:tabLst>
                <a:tab pos="23812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marL="1669414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-10">
                <a:latin typeface="Cambria Math"/>
                <a:cs typeface="Cambria Math"/>
              </a:rPr>
              <a:t>P</a:t>
            </a:r>
            <a:r>
              <a:rPr dirty="0" smtClean="0" sz="1400" spc="0">
                <a:latin typeface="Cambria Math"/>
                <a:cs typeface="Cambria Math"/>
              </a:rPr>
              <a:t>IV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0.7V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07433" y="5356733"/>
            <a:ext cx="106616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</a:t>
            </a:r>
            <a:r>
              <a:rPr dirty="0" smtClean="0" sz="1400" spc="-10">
                <a:latin typeface="Cambria Math"/>
                <a:cs typeface="Cambria Math"/>
              </a:rPr>
              <a:t>u</a:t>
            </a:r>
            <a:r>
              <a:rPr dirty="0" smtClean="0" sz="1400" spc="0">
                <a:latin typeface="Cambria Math"/>
                <a:cs typeface="Cambria Math"/>
              </a:rPr>
              <a:t>at</a:t>
            </a:r>
            <a:r>
              <a:rPr dirty="0" smtClean="0" sz="1400" spc="-10">
                <a:latin typeface="Cambria Math"/>
                <a:cs typeface="Cambria Math"/>
              </a:rPr>
              <a:t>i</a:t>
            </a:r>
            <a:r>
              <a:rPr dirty="0" smtClean="0" sz="1400" spc="0">
                <a:latin typeface="Cambria Math"/>
                <a:cs typeface="Cambria Math"/>
              </a:rPr>
              <a:t>on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2–</a:t>
            </a:r>
            <a:r>
              <a:rPr dirty="0" smtClean="0" sz="1400" spc="-10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8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53385" y="8944050"/>
            <a:ext cx="309245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2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15: A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tapp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full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v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re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tifi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55419" y="5594603"/>
            <a:ext cx="5058156" cy="24124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04800" y="307847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07847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7465821" y="310845"/>
            <a:ext cx="0" cy="9437878"/>
          </a:xfrm>
          <a:custGeom>
            <a:avLst/>
            <a:gdLst/>
            <a:ahLst/>
            <a:cxnLst/>
            <a:rect l="l" t="t" r="r" b="b"/>
            <a:pathLst>
              <a:path w="0" h="9437878">
                <a:moveTo>
                  <a:pt x="0" y="0"/>
                </a:moveTo>
                <a:lnTo>
                  <a:pt x="0" y="9437878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304800" y="9751924"/>
            <a:ext cx="7164069" cy="0"/>
          </a:xfrm>
          <a:custGeom>
            <a:avLst/>
            <a:gdLst/>
            <a:ahLst/>
            <a:cxnLst/>
            <a:rect l="l" t="t" r="r" b="b"/>
            <a:pathLst>
              <a:path w="7164069" h="0">
                <a:moveTo>
                  <a:pt x="0" y="0"/>
                </a:moveTo>
                <a:lnTo>
                  <a:pt x="7164069" y="0"/>
                </a:lnTo>
              </a:path>
            </a:pathLst>
          </a:custGeom>
          <a:ln w="7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DR.Ahmed Saker 2O14</dc:creator>
  <dcterms:created xsi:type="dcterms:W3CDTF">2021-11-06T12:12:27Z</dcterms:created>
  <dcterms:modified xsi:type="dcterms:W3CDTF">2021-11-06T12:12:27Z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2020-12-05T00:00:00Z</vt:filetime>
  </property>
  <property fmtid="{D5CDD505-2E9C-101B-9397-08002B2CF9AE}" pid="3" name="LastSaved">
    <vt:filetime>2021-11-06T00:00:00Z</vt:filetime>
  </property>
</Properties>
</file>